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2" r:id="rId5"/>
    <p:sldId id="273" r:id="rId6"/>
    <p:sldId id="264" r:id="rId7"/>
    <p:sldId id="265" r:id="rId8"/>
    <p:sldId id="268" r:id="rId9"/>
    <p:sldId id="269" r:id="rId10"/>
    <p:sldId id="270" r:id="rId11"/>
    <p:sldId id="271" r:id="rId12"/>
    <p:sldId id="272" r:id="rId13"/>
    <p:sldId id="266" r:id="rId14"/>
    <p:sldId id="267" r:id="rId15"/>
    <p:sldId id="274" r:id="rId16"/>
    <p:sldId id="276" r:id="rId17"/>
    <p:sldId id="277" r:id="rId18"/>
    <p:sldId id="278" r:id="rId19"/>
    <p:sldId id="279" r:id="rId20"/>
    <p:sldId id="280" r:id="rId21"/>
    <p:sldId id="281" r:id="rId22"/>
    <p:sldId id="282"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CA197-6C25-4464-B0FC-1EDDE164E612}" v="167" dt="2019-06-11T22:52:04.5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6/21/2019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23017-75E5-4395-BA47-07437B6D55A2}"/>
              </a:ext>
            </a:extLst>
          </p:cNvPr>
          <p:cNvSpPr>
            <a:spLocks noGrp="1"/>
          </p:cNvSpPr>
          <p:nvPr>
            <p:ph type="ctrTitle"/>
          </p:nvPr>
        </p:nvSpPr>
        <p:spPr>
          <a:xfrm>
            <a:off x="1751012" y="1900053"/>
            <a:ext cx="8689976" cy="2681842"/>
          </a:xfrm>
        </p:spPr>
        <p:txBody>
          <a:bodyPr>
            <a:normAutofit fontScale="90000"/>
          </a:bodyPr>
          <a:lstStyle/>
          <a:p>
            <a:r>
              <a:rPr lang="fr-FR" sz="4400" dirty="0"/>
              <a:t>²</a:t>
            </a:r>
            <a:br>
              <a:rPr lang="fr-FR" sz="4400" dirty="0"/>
            </a:br>
            <a:r>
              <a:rPr lang="fr-FR" sz="4400" dirty="0"/>
              <a:t/>
            </a:r>
            <a:br>
              <a:rPr lang="fr-FR" sz="4400" dirty="0"/>
            </a:br>
            <a:r>
              <a:rPr lang="fr-FR" sz="4400" dirty="0"/>
              <a:t/>
            </a:r>
            <a:br>
              <a:rPr lang="fr-FR" sz="4400" dirty="0"/>
            </a:br>
            <a:r>
              <a:rPr lang="fr-FR" sz="4400" dirty="0"/>
              <a:t>L’</a:t>
            </a:r>
            <a:r>
              <a:rPr lang="fr-FR" sz="4400" dirty="0" err="1"/>
              <a:t>ecriture</a:t>
            </a:r>
            <a:r>
              <a:rPr lang="fr-FR" sz="4400" dirty="0"/>
              <a:t> au cycle 3</a:t>
            </a:r>
            <a:r>
              <a:rPr lang="fr-FR" b="1" dirty="0"/>
              <a:t/>
            </a:r>
            <a:br>
              <a:rPr lang="fr-FR" b="1" dirty="0"/>
            </a:br>
            <a:r>
              <a:rPr lang="fr-FR" b="1" dirty="0"/>
              <a:t/>
            </a:r>
            <a:br>
              <a:rPr lang="fr-FR" b="1" dirty="0"/>
            </a:br>
            <a:r>
              <a:rPr lang="fr-FR" b="1" dirty="0"/>
              <a:t>Mercredi 12 juin 2019</a:t>
            </a:r>
            <a:r>
              <a:rPr lang="fr-FR" sz="3600" b="1" dirty="0"/>
              <a:t/>
            </a:r>
            <a:br>
              <a:rPr lang="fr-FR" sz="3600" b="1" dirty="0"/>
            </a:br>
            <a:r>
              <a:rPr lang="fr-FR" sz="1800" dirty="0"/>
              <a:t/>
            </a:r>
            <a:br>
              <a:rPr lang="fr-FR" sz="1800" dirty="0"/>
            </a:br>
            <a:endParaRPr lang="fr-FR" dirty="0"/>
          </a:p>
        </p:txBody>
      </p:sp>
      <p:sp>
        <p:nvSpPr>
          <p:cNvPr id="3" name="Sous-titre 2">
            <a:extLst>
              <a:ext uri="{FF2B5EF4-FFF2-40B4-BE49-F238E27FC236}">
                <a16:creationId xmlns:a16="http://schemas.microsoft.com/office/drawing/2014/main" id="{E290DA8A-6608-40C0-B183-1CD60BE4AAFB}"/>
              </a:ext>
            </a:extLst>
          </p:cNvPr>
          <p:cNvSpPr>
            <a:spLocks noGrp="1"/>
          </p:cNvSpPr>
          <p:nvPr>
            <p:ph type="subTitle" idx="1"/>
          </p:nvPr>
        </p:nvSpPr>
        <p:spPr>
          <a:xfrm>
            <a:off x="1751012" y="4776850"/>
            <a:ext cx="8689976" cy="602673"/>
          </a:xfrm>
        </p:spPr>
        <p:txBody>
          <a:bodyPr/>
          <a:lstStyle/>
          <a:p>
            <a:r>
              <a:rPr lang="fr-FR" b="1" dirty="0"/>
              <a:t>Circonscription  de Valenciennes Condé</a:t>
            </a:r>
          </a:p>
          <a:p>
            <a:endParaRPr lang="fr-FR" dirty="0"/>
          </a:p>
        </p:txBody>
      </p:sp>
    </p:spTree>
    <p:extLst>
      <p:ext uri="{BB962C8B-B14F-4D97-AF65-F5344CB8AC3E}">
        <p14:creationId xmlns:p14="http://schemas.microsoft.com/office/powerpoint/2010/main" val="196140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422031" y="2071671"/>
            <a:ext cx="11437034" cy="1782878"/>
          </a:xfrm>
          <a:ln w="28575">
            <a:solidFill>
              <a:schemeClr val="tx1"/>
            </a:solidFill>
          </a:ln>
        </p:spPr>
        <p:txBody>
          <a:bodyPr>
            <a:noAutofit/>
          </a:bodyPr>
          <a:lstStyle/>
          <a:p>
            <a:pPr marL="0" indent="0" algn="ctr">
              <a:buNone/>
            </a:pPr>
            <a:r>
              <a:rPr lang="fr-FR" sz="4400" dirty="0"/>
              <a:t>Faire le lien entre la production de texte  et l’étude de la langue</a:t>
            </a:r>
          </a:p>
        </p:txBody>
      </p:sp>
      <p:sp>
        <p:nvSpPr>
          <p:cNvPr id="5" name="Rectangle 4">
            <a:extLst>
              <a:ext uri="{FF2B5EF4-FFF2-40B4-BE49-F238E27FC236}">
                <a16:creationId xmlns:a16="http://schemas.microsoft.com/office/drawing/2014/main" id="{F58AC0AC-4A84-4A2D-AB6D-D2F1893B96D4}"/>
              </a:ext>
            </a:extLst>
          </p:cNvPr>
          <p:cNvSpPr/>
          <p:nvPr/>
        </p:nvSpPr>
        <p:spPr>
          <a:xfrm>
            <a:off x="3726755" y="5789798"/>
            <a:ext cx="4518096" cy="369332"/>
          </a:xfrm>
          <a:prstGeom prst="rect">
            <a:avLst/>
          </a:prstGeom>
          <a:solidFill>
            <a:schemeClr val="bg1"/>
          </a:solidFill>
        </p:spPr>
        <p:txBody>
          <a:bodyPr wrap="none">
            <a:spAutoFit/>
          </a:bodyPr>
          <a:lstStyle/>
          <a:p>
            <a:r>
              <a:rPr lang="fr-FR" dirty="0"/>
              <a:t>Construction de réseaux lexicaux contextualisés</a:t>
            </a:r>
          </a:p>
        </p:txBody>
      </p:sp>
      <p:sp>
        <p:nvSpPr>
          <p:cNvPr id="6" name="Rectangle 5">
            <a:extLst>
              <a:ext uri="{FF2B5EF4-FFF2-40B4-BE49-F238E27FC236}">
                <a16:creationId xmlns:a16="http://schemas.microsoft.com/office/drawing/2014/main" id="{1AF1C1E7-3A42-4712-8790-6A56854445C4}"/>
              </a:ext>
            </a:extLst>
          </p:cNvPr>
          <p:cNvSpPr/>
          <p:nvPr/>
        </p:nvSpPr>
        <p:spPr>
          <a:xfrm>
            <a:off x="1597871" y="6271893"/>
            <a:ext cx="8775864" cy="369332"/>
          </a:xfrm>
          <a:prstGeom prst="rect">
            <a:avLst/>
          </a:prstGeom>
          <a:solidFill>
            <a:schemeClr val="bg1"/>
          </a:solidFill>
        </p:spPr>
        <p:txBody>
          <a:bodyPr wrap="none">
            <a:spAutoFit/>
          </a:bodyPr>
          <a:lstStyle/>
          <a:p>
            <a:r>
              <a:rPr lang="fr-FR" dirty="0"/>
              <a:t>Favoriser la révision collaborative lors de la mise en relation entre écrit et étude de la langue</a:t>
            </a:r>
          </a:p>
        </p:txBody>
      </p:sp>
      <p:sp>
        <p:nvSpPr>
          <p:cNvPr id="7" name="Rectangle 6">
            <a:extLst>
              <a:ext uri="{FF2B5EF4-FFF2-40B4-BE49-F238E27FC236}">
                <a16:creationId xmlns:a16="http://schemas.microsoft.com/office/drawing/2014/main" id="{118B6F30-2D1D-4FE7-8870-1EC0C9564D09}"/>
              </a:ext>
            </a:extLst>
          </p:cNvPr>
          <p:cNvSpPr/>
          <p:nvPr/>
        </p:nvSpPr>
        <p:spPr>
          <a:xfrm>
            <a:off x="1955409" y="5308314"/>
            <a:ext cx="7242880" cy="369332"/>
          </a:xfrm>
          <a:prstGeom prst="rect">
            <a:avLst/>
          </a:prstGeom>
          <a:solidFill>
            <a:schemeClr val="bg1"/>
          </a:solidFill>
        </p:spPr>
        <p:txBody>
          <a:bodyPr wrap="none">
            <a:spAutoFit/>
          </a:bodyPr>
          <a:lstStyle/>
          <a:p>
            <a:r>
              <a:rPr lang="fr-FR" dirty="0"/>
              <a:t>Développer l’observation de la langue par les élèves et susciter leur curiosité</a:t>
            </a:r>
          </a:p>
        </p:txBody>
      </p:sp>
      <p:sp>
        <p:nvSpPr>
          <p:cNvPr id="8" name="Flèche : bas 7">
            <a:extLst>
              <a:ext uri="{FF2B5EF4-FFF2-40B4-BE49-F238E27FC236}">
                <a16:creationId xmlns:a16="http://schemas.microsoft.com/office/drawing/2014/main" id="{A5878D48-EED4-403A-91AB-2CD7515EB649}"/>
              </a:ext>
            </a:extLst>
          </p:cNvPr>
          <p:cNvSpPr/>
          <p:nvPr/>
        </p:nvSpPr>
        <p:spPr>
          <a:xfrm>
            <a:off x="2855742" y="3854549"/>
            <a:ext cx="45719" cy="26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3F066482-882D-4C01-BDAA-953134A14BEC}"/>
              </a:ext>
            </a:extLst>
          </p:cNvPr>
          <p:cNvSpPr/>
          <p:nvPr/>
        </p:nvSpPr>
        <p:spPr>
          <a:xfrm>
            <a:off x="9298745" y="3854549"/>
            <a:ext cx="45719" cy="26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5D416FA-978A-40F1-B3DC-234F413B9C32}"/>
              </a:ext>
            </a:extLst>
          </p:cNvPr>
          <p:cNvSpPr txBox="1"/>
          <p:nvPr/>
        </p:nvSpPr>
        <p:spPr>
          <a:xfrm>
            <a:off x="1083212" y="4121834"/>
            <a:ext cx="3559126" cy="919195"/>
          </a:xfrm>
          <a:prstGeom prst="rect">
            <a:avLst/>
          </a:prstGeom>
          <a:noFill/>
        </p:spPr>
        <p:txBody>
          <a:bodyPr wrap="square" rtlCol="0">
            <a:spAutoFit/>
          </a:bodyPr>
          <a:lstStyle/>
          <a:p>
            <a:endParaRPr lang="fr-FR" dirty="0"/>
          </a:p>
        </p:txBody>
      </p:sp>
      <p:sp>
        <p:nvSpPr>
          <p:cNvPr id="12" name="ZoneTexte 11">
            <a:extLst>
              <a:ext uri="{FF2B5EF4-FFF2-40B4-BE49-F238E27FC236}">
                <a16:creationId xmlns:a16="http://schemas.microsoft.com/office/drawing/2014/main" id="{AA6F5F01-C0E4-4BC1-BB85-50309448FE98}"/>
              </a:ext>
            </a:extLst>
          </p:cNvPr>
          <p:cNvSpPr txBox="1"/>
          <p:nvPr/>
        </p:nvSpPr>
        <p:spPr>
          <a:xfrm>
            <a:off x="422030" y="4170373"/>
            <a:ext cx="11437033"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i="1" dirty="0"/>
              <a:t>Travailler sur des dimensions d’étude de la langue directement sur leur propre texte.</a:t>
            </a:r>
          </a:p>
          <a:p>
            <a:pPr algn="ctr"/>
            <a:r>
              <a:rPr lang="fr-FR" i="1" dirty="0"/>
              <a:t>L’enseignant propose des activités indépendantes, décrochées à partir des difficultés repérées dans les textes des élèves.</a:t>
            </a:r>
          </a:p>
        </p:txBody>
      </p:sp>
    </p:spTree>
    <p:extLst>
      <p:ext uri="{BB962C8B-B14F-4D97-AF65-F5344CB8AC3E}">
        <p14:creationId xmlns:p14="http://schemas.microsoft.com/office/powerpoint/2010/main" val="33375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328246" y="2003679"/>
            <a:ext cx="11535508" cy="837995"/>
          </a:xfrm>
        </p:spPr>
        <p:txBody>
          <a:bodyPr>
            <a:noAutofit/>
          </a:bodyPr>
          <a:lstStyle/>
          <a:p>
            <a:pPr marL="0" indent="0" algn="ctr">
              <a:buNone/>
            </a:pPr>
            <a:r>
              <a:rPr lang="fr-FR" sz="4400" dirty="0"/>
              <a:t>S’appuyer sur les outils numériques </a:t>
            </a:r>
          </a:p>
        </p:txBody>
      </p:sp>
      <p:sp>
        <p:nvSpPr>
          <p:cNvPr id="4" name="ZoneTexte 3">
            <a:extLst>
              <a:ext uri="{FF2B5EF4-FFF2-40B4-BE49-F238E27FC236}">
                <a16:creationId xmlns:a16="http://schemas.microsoft.com/office/drawing/2014/main" id="{EE63757A-4047-4B9C-A881-C79A891742C1}"/>
              </a:ext>
            </a:extLst>
          </p:cNvPr>
          <p:cNvSpPr txBox="1"/>
          <p:nvPr/>
        </p:nvSpPr>
        <p:spPr>
          <a:xfrm>
            <a:off x="328246" y="3052689"/>
            <a:ext cx="11605846" cy="3139321"/>
          </a:xfrm>
          <a:prstGeom prst="rect">
            <a:avLst/>
          </a:prstGeom>
          <a:noFill/>
        </p:spPr>
        <p:txBody>
          <a:bodyPr wrap="square" rtlCol="0">
            <a:spAutoFit/>
          </a:bodyPr>
          <a:lstStyle/>
          <a:p>
            <a:pPr algn="ctr"/>
            <a:r>
              <a:rPr lang="fr-FR" dirty="0"/>
              <a:t>Former les élèves à l’usage du clavier.</a:t>
            </a:r>
          </a:p>
          <a:p>
            <a:pPr algn="ctr"/>
            <a:endParaRPr lang="fr-FR" dirty="0"/>
          </a:p>
          <a:p>
            <a:pPr algn="ctr"/>
            <a:r>
              <a:rPr lang="fr-FR" dirty="0"/>
              <a:t>Exploiter les outils numériques pour la préparation et la structuration des écrits.</a:t>
            </a:r>
          </a:p>
          <a:p>
            <a:pPr algn="ctr"/>
            <a:endParaRPr lang="fr-FR" dirty="0"/>
          </a:p>
          <a:p>
            <a:pPr algn="ctr"/>
            <a:r>
              <a:rPr lang="fr-FR" dirty="0"/>
              <a:t>Créer des passerelles entre les pratiques d’écriture numérique des élèves dans et hors de la classe. Souligner les pratiques personnelles des élèves (réseaux sociaux, SMS, blogs) </a:t>
            </a:r>
          </a:p>
          <a:p>
            <a:pPr algn="ctr"/>
            <a:endParaRPr lang="fr-FR" dirty="0"/>
          </a:p>
          <a:p>
            <a:pPr algn="ctr"/>
            <a:r>
              <a:rPr lang="fr-FR" dirty="0"/>
              <a:t>Favoriser l’utilisation du clavier pour les élèves présentant des difficultés motrices. La simplification au plan moteur peut libérer des ressources cognitives et attentionnelles pour le contenu des apprentissages.</a:t>
            </a:r>
          </a:p>
          <a:p>
            <a:pPr algn="ctr"/>
            <a:endParaRPr lang="fr-FR" dirty="0"/>
          </a:p>
          <a:p>
            <a:pPr algn="ctr"/>
            <a:r>
              <a:rPr lang="fr-FR" dirty="0"/>
              <a:t>Evaluer précisément l’efficience des pratiques et des dispositifs d’écriture liés au numérique</a:t>
            </a:r>
          </a:p>
        </p:txBody>
      </p:sp>
    </p:spTree>
    <p:extLst>
      <p:ext uri="{BB962C8B-B14F-4D97-AF65-F5344CB8AC3E}">
        <p14:creationId xmlns:p14="http://schemas.microsoft.com/office/powerpoint/2010/main" val="259944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263216" y="3383407"/>
            <a:ext cx="6710915" cy="1061908"/>
          </a:xfrm>
          <a:ln w="28575">
            <a:solidFill>
              <a:schemeClr val="tx1"/>
            </a:solidFill>
          </a:ln>
        </p:spPr>
        <p:txBody>
          <a:bodyPr>
            <a:noAutofit/>
          </a:bodyPr>
          <a:lstStyle/>
          <a:p>
            <a:pPr marL="0" indent="0">
              <a:buNone/>
            </a:pPr>
            <a:r>
              <a:rPr lang="fr-FR" sz="4400" dirty="0"/>
              <a:t>Former les enseignants</a:t>
            </a:r>
          </a:p>
        </p:txBody>
      </p:sp>
      <p:sp>
        <p:nvSpPr>
          <p:cNvPr id="5" name="ZoneTexte 4">
            <a:extLst>
              <a:ext uri="{FF2B5EF4-FFF2-40B4-BE49-F238E27FC236}">
                <a16:creationId xmlns:a16="http://schemas.microsoft.com/office/drawing/2014/main" id="{E1456873-3F18-452E-AA75-AA89FE2E7F32}"/>
              </a:ext>
            </a:extLst>
          </p:cNvPr>
          <p:cNvSpPr txBox="1"/>
          <p:nvPr/>
        </p:nvSpPr>
        <p:spPr>
          <a:xfrm>
            <a:off x="365758" y="2135477"/>
            <a:ext cx="2870434" cy="923330"/>
          </a:xfrm>
          <a:prstGeom prst="rect">
            <a:avLst/>
          </a:prstGeom>
          <a:solidFill>
            <a:schemeClr val="bg1"/>
          </a:solidFill>
        </p:spPr>
        <p:txBody>
          <a:bodyPr wrap="square" rtlCol="0">
            <a:spAutoFit/>
          </a:bodyPr>
          <a:lstStyle/>
          <a:p>
            <a:pPr lvl="0"/>
            <a:r>
              <a:rPr lang="fr-FR" dirty="0"/>
              <a:t>Enseigner explicitement le fonctionnement des différents écrits disciplinaires</a:t>
            </a:r>
          </a:p>
        </p:txBody>
      </p:sp>
      <p:sp>
        <p:nvSpPr>
          <p:cNvPr id="6" name="ZoneTexte 5">
            <a:extLst>
              <a:ext uri="{FF2B5EF4-FFF2-40B4-BE49-F238E27FC236}">
                <a16:creationId xmlns:a16="http://schemas.microsoft.com/office/drawing/2014/main" id="{61DA1499-E2E2-4966-83E8-55041F7B2310}"/>
              </a:ext>
            </a:extLst>
          </p:cNvPr>
          <p:cNvSpPr txBox="1"/>
          <p:nvPr/>
        </p:nvSpPr>
        <p:spPr>
          <a:xfrm>
            <a:off x="4407254" y="2351498"/>
            <a:ext cx="2686929" cy="646331"/>
          </a:xfrm>
          <a:prstGeom prst="rect">
            <a:avLst/>
          </a:prstGeom>
          <a:solidFill>
            <a:schemeClr val="bg1"/>
          </a:solidFill>
        </p:spPr>
        <p:txBody>
          <a:bodyPr wrap="square" rtlCol="0">
            <a:spAutoFit/>
          </a:bodyPr>
          <a:lstStyle/>
          <a:p>
            <a:pPr lvl="0"/>
            <a:r>
              <a:rPr lang="fr-FR" dirty="0"/>
              <a:t>Intégrer l’écrit dans les pratiques disciplinaires</a:t>
            </a:r>
          </a:p>
        </p:txBody>
      </p:sp>
      <p:sp>
        <p:nvSpPr>
          <p:cNvPr id="7" name="ZoneTexte 6">
            <a:extLst>
              <a:ext uri="{FF2B5EF4-FFF2-40B4-BE49-F238E27FC236}">
                <a16:creationId xmlns:a16="http://schemas.microsoft.com/office/drawing/2014/main" id="{EB4D6016-6FB0-4B52-B1FC-29CCF27F43BA}"/>
              </a:ext>
            </a:extLst>
          </p:cNvPr>
          <p:cNvSpPr txBox="1"/>
          <p:nvPr/>
        </p:nvSpPr>
        <p:spPr>
          <a:xfrm>
            <a:off x="365758" y="4785243"/>
            <a:ext cx="2870435" cy="1200329"/>
          </a:xfrm>
          <a:prstGeom prst="rect">
            <a:avLst/>
          </a:prstGeom>
          <a:solidFill>
            <a:schemeClr val="bg1"/>
          </a:solidFill>
        </p:spPr>
        <p:txBody>
          <a:bodyPr wrap="square" rtlCol="0">
            <a:spAutoFit/>
          </a:bodyPr>
          <a:lstStyle/>
          <a:p>
            <a:pPr lvl="0"/>
            <a:r>
              <a:rPr lang="fr-FR" dirty="0"/>
              <a:t>Comprendre les différentes postures à tenir pour accompagner au mieux les élèves quand ils écrivent.</a:t>
            </a:r>
          </a:p>
        </p:txBody>
      </p:sp>
      <p:sp>
        <p:nvSpPr>
          <p:cNvPr id="8" name="Rectangle 7">
            <a:extLst>
              <a:ext uri="{FF2B5EF4-FFF2-40B4-BE49-F238E27FC236}">
                <a16:creationId xmlns:a16="http://schemas.microsoft.com/office/drawing/2014/main" id="{1EA0C83B-3515-4ABD-9E59-3C3AD8F41993}"/>
              </a:ext>
            </a:extLst>
          </p:cNvPr>
          <p:cNvSpPr/>
          <p:nvPr/>
        </p:nvSpPr>
        <p:spPr>
          <a:xfrm>
            <a:off x="3355456" y="4508245"/>
            <a:ext cx="8616149" cy="1754326"/>
          </a:xfrm>
          <a:prstGeom prst="rect">
            <a:avLst/>
          </a:prstGeom>
        </p:spPr>
        <p:txBody>
          <a:bodyPr wrap="square">
            <a:spAutoFit/>
          </a:bodyPr>
          <a:lstStyle/>
          <a:p>
            <a:pPr marL="742950" indent="-285750">
              <a:spcAft>
                <a:spcPts val="0"/>
              </a:spcAft>
              <a:buFont typeface="Arial" panose="020B0604020202020204" pitchFamily="34" charset="0"/>
              <a:buChar char="•"/>
            </a:pPr>
            <a:r>
              <a:rPr lang="fr-FR" dirty="0">
                <a:latin typeface="Arial" panose="020B0604020202020204" pitchFamily="34" charset="0"/>
                <a:ea typeface="Times New Roman" panose="02020603050405020304" pitchFamily="18" charset="0"/>
              </a:rPr>
              <a:t>Posture « gardien du code »</a:t>
            </a:r>
            <a:endParaRPr lang="fr-FR" sz="2800" dirty="0">
              <a:latin typeface="Times New Roman" panose="02020603050405020304" pitchFamily="18" charset="0"/>
              <a:ea typeface="Times New Roman" panose="02020603050405020304" pitchFamily="18" charset="0"/>
            </a:endParaRPr>
          </a:p>
          <a:p>
            <a:pPr marL="742950" indent="-285750">
              <a:spcAft>
                <a:spcPts val="0"/>
              </a:spcAft>
              <a:buFont typeface="Arial" panose="020B0604020202020204" pitchFamily="34" charset="0"/>
              <a:buChar char="•"/>
            </a:pPr>
            <a:r>
              <a:rPr lang="fr-FR" dirty="0">
                <a:latin typeface="Arial" panose="020B0604020202020204" pitchFamily="34" charset="0"/>
                <a:ea typeface="Times New Roman" panose="02020603050405020304" pitchFamily="18" charset="0"/>
              </a:rPr>
              <a:t>Posture « lecteur, naïf » (s’intéresse à l’imaginaire)</a:t>
            </a:r>
            <a:endParaRPr lang="fr-FR" sz="2800" dirty="0">
              <a:latin typeface="Times New Roman" panose="02020603050405020304" pitchFamily="18" charset="0"/>
              <a:ea typeface="Times New Roman" panose="02020603050405020304" pitchFamily="18" charset="0"/>
            </a:endParaRPr>
          </a:p>
          <a:p>
            <a:pPr marL="742950" indent="-285750">
              <a:spcAft>
                <a:spcPts val="0"/>
              </a:spcAft>
              <a:buFont typeface="Arial" panose="020B0604020202020204" pitchFamily="34" charset="0"/>
              <a:buChar char="•"/>
            </a:pPr>
            <a:r>
              <a:rPr lang="fr-FR" dirty="0">
                <a:latin typeface="Arial" panose="020B0604020202020204" pitchFamily="34" charset="0"/>
                <a:ea typeface="Times New Roman" panose="02020603050405020304" pitchFamily="18" charset="0"/>
              </a:rPr>
              <a:t>Posture « stimulus/réponse » (degré de réalisation de la consigne, activation des connaissances)</a:t>
            </a:r>
            <a:endParaRPr lang="fr-FR" sz="2800" dirty="0">
              <a:latin typeface="Times New Roman" panose="02020603050405020304" pitchFamily="18" charset="0"/>
              <a:ea typeface="Times New Roman" panose="02020603050405020304" pitchFamily="18" charset="0"/>
            </a:endParaRPr>
          </a:p>
          <a:p>
            <a:pPr marL="742950" indent="-285750">
              <a:spcAft>
                <a:spcPts val="0"/>
              </a:spcAft>
              <a:buFont typeface="Arial" panose="020B0604020202020204" pitchFamily="34" charset="0"/>
              <a:buChar char="•"/>
            </a:pPr>
            <a:r>
              <a:rPr lang="fr-FR" dirty="0">
                <a:latin typeface="Arial" panose="020B0604020202020204" pitchFamily="34" charset="0"/>
                <a:ea typeface="Times New Roman" panose="02020603050405020304" pitchFamily="18" charset="0"/>
              </a:rPr>
              <a:t>Posture « éditeur » (effectuer des révisions textuelles)</a:t>
            </a:r>
            <a:endParaRPr lang="fr-FR" sz="2800" dirty="0">
              <a:latin typeface="Times New Roman" panose="02020603050405020304" pitchFamily="18" charset="0"/>
              <a:ea typeface="Times New Roman" panose="02020603050405020304" pitchFamily="18" charset="0"/>
            </a:endParaRPr>
          </a:p>
          <a:p>
            <a:pPr marL="742950" indent="-285750">
              <a:spcAft>
                <a:spcPts val="0"/>
              </a:spcAft>
              <a:buFont typeface="Arial" panose="020B0604020202020204" pitchFamily="34" charset="0"/>
              <a:buChar char="•"/>
            </a:pPr>
            <a:r>
              <a:rPr lang="fr-FR" dirty="0">
                <a:latin typeface="Arial" panose="020B0604020202020204" pitchFamily="34" charset="0"/>
                <a:ea typeface="Times New Roman" panose="02020603050405020304" pitchFamily="18" charset="0"/>
              </a:rPr>
              <a:t>Posture « critique » (amélioration d’un point de vue littéraire)</a:t>
            </a:r>
            <a:endParaRPr lang="fr-FR" sz="28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79709AE5-1F64-4DFE-96DD-6167E9A38D0C}"/>
              </a:ext>
            </a:extLst>
          </p:cNvPr>
          <p:cNvSpPr/>
          <p:nvPr/>
        </p:nvSpPr>
        <p:spPr>
          <a:xfrm>
            <a:off x="7094183" y="2297758"/>
            <a:ext cx="4942450" cy="2031325"/>
          </a:xfrm>
          <a:prstGeom prst="rect">
            <a:avLst/>
          </a:prstGeom>
          <a:solidFill>
            <a:schemeClr val="bg1"/>
          </a:solidFill>
        </p:spPr>
        <p:txBody>
          <a:bodyPr wrap="square">
            <a:spAutoFit/>
          </a:bodyPr>
          <a:lstStyle/>
          <a:p>
            <a:pPr lvl="0">
              <a:spcAft>
                <a:spcPts val="0"/>
              </a:spcAft>
            </a:pPr>
            <a:r>
              <a:rPr lang="fr-FR" dirty="0">
                <a:ea typeface="Times New Roman" panose="02020603050405020304" pitchFamily="18" charset="0"/>
              </a:rPr>
              <a:t>      Sensibiliser les enseignants aux divers modes 	d’évaluation 	de l’écrit.</a:t>
            </a:r>
            <a:endParaRPr lang="fr-FR" sz="2800" dirty="0">
              <a:ea typeface="Times New Roman" panose="02020603050405020304" pitchFamily="18" charset="0"/>
            </a:endParaRPr>
          </a:p>
          <a:p>
            <a:pPr marL="457200">
              <a:spcAft>
                <a:spcPts val="0"/>
              </a:spcAft>
            </a:pPr>
            <a:r>
              <a:rPr lang="fr-FR" dirty="0">
                <a:ea typeface="Times New Roman" panose="02020603050405020304" pitchFamily="18" charset="0"/>
              </a:rPr>
              <a:t>Adopter différentes postures d’évaluation en fonction des objectifs des écrits considérés.</a:t>
            </a:r>
            <a:endParaRPr lang="fr-FR" sz="2800" dirty="0">
              <a:ea typeface="Times New Roman" panose="02020603050405020304" pitchFamily="18" charset="0"/>
            </a:endParaRPr>
          </a:p>
          <a:p>
            <a:pPr marL="457200">
              <a:spcAft>
                <a:spcPts val="0"/>
              </a:spcAft>
            </a:pPr>
            <a:r>
              <a:rPr lang="fr-FR" dirty="0">
                <a:ea typeface="Times New Roman" panose="02020603050405020304" pitchFamily="18" charset="0"/>
              </a:rPr>
              <a:t>Suspendre un jugement normatif</a:t>
            </a:r>
            <a:endParaRPr lang="fr-FR" sz="2800" dirty="0">
              <a:ea typeface="Times New Roman" panose="02020603050405020304" pitchFamily="18" charset="0"/>
            </a:endParaRPr>
          </a:p>
          <a:p>
            <a:pPr marL="457200">
              <a:spcAft>
                <a:spcPts val="0"/>
              </a:spcAft>
            </a:pPr>
            <a:r>
              <a:rPr lang="fr-FR" dirty="0">
                <a:ea typeface="Times New Roman" panose="02020603050405020304" pitchFamily="18" charset="0"/>
              </a:rPr>
              <a:t>Amener les élèves à apprendre à relire leurs écrits.</a:t>
            </a:r>
            <a:endParaRPr lang="fr-FR" sz="2800" dirty="0">
              <a:effectLst/>
              <a:ea typeface="Times New Roman" panose="02020603050405020304" pitchFamily="18" charset="0"/>
            </a:endParaRPr>
          </a:p>
        </p:txBody>
      </p:sp>
    </p:spTree>
    <p:extLst>
      <p:ext uri="{BB962C8B-B14F-4D97-AF65-F5344CB8AC3E}">
        <p14:creationId xmlns:p14="http://schemas.microsoft.com/office/powerpoint/2010/main" val="140577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102A1-FFD8-4A03-AF56-2B731CFC29BC}"/>
              </a:ext>
            </a:extLst>
          </p:cNvPr>
          <p:cNvSpPr>
            <a:spLocks noGrp="1"/>
          </p:cNvSpPr>
          <p:nvPr>
            <p:ph type="title"/>
          </p:nvPr>
        </p:nvSpPr>
        <p:spPr>
          <a:xfrm>
            <a:off x="1827549" y="196488"/>
            <a:ext cx="10364451" cy="900794"/>
          </a:xfrm>
        </p:spPr>
        <p:txBody>
          <a:bodyPr/>
          <a:lstStyle/>
          <a:p>
            <a:r>
              <a:rPr lang="fr-FR" dirty="0"/>
              <a:t>La complexité d’une tâche d’écriture</a:t>
            </a:r>
          </a:p>
        </p:txBody>
      </p:sp>
      <p:pic>
        <p:nvPicPr>
          <p:cNvPr id="4" name="Espace réservé du contenu 3">
            <a:extLst>
              <a:ext uri="{FF2B5EF4-FFF2-40B4-BE49-F238E27FC236}">
                <a16:creationId xmlns:a16="http://schemas.microsoft.com/office/drawing/2014/main" id="{82922CF4-48D4-4BDD-9305-609C8A7D6213}"/>
              </a:ext>
            </a:extLst>
          </p:cNvPr>
          <p:cNvPicPr>
            <a:picLocks noGrp="1" noChangeAspect="1"/>
          </p:cNvPicPr>
          <p:nvPr>
            <p:ph sz="quarter" idx="13"/>
          </p:nvPr>
        </p:nvPicPr>
        <p:blipFill>
          <a:blip r:embed="rId2"/>
          <a:stretch>
            <a:fillRect/>
          </a:stretch>
        </p:blipFill>
        <p:spPr>
          <a:xfrm>
            <a:off x="1871002" y="906894"/>
            <a:ext cx="8088923" cy="5951105"/>
          </a:xfrm>
          <a:prstGeom prst="rect">
            <a:avLst/>
          </a:prstGeom>
        </p:spPr>
      </p:pic>
    </p:spTree>
    <p:extLst>
      <p:ext uri="{BB962C8B-B14F-4D97-AF65-F5344CB8AC3E}">
        <p14:creationId xmlns:p14="http://schemas.microsoft.com/office/powerpoint/2010/main" val="119292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6CCD77A-DE74-4509-87C9-02373D812FA4}"/>
              </a:ext>
            </a:extLst>
          </p:cNvPr>
          <p:cNvPicPr>
            <a:picLocks noGrp="1" noChangeAspect="1"/>
          </p:cNvPicPr>
          <p:nvPr>
            <p:ph sz="quarter" idx="13"/>
          </p:nvPr>
        </p:nvPicPr>
        <p:blipFill>
          <a:blip r:embed="rId2"/>
          <a:stretch>
            <a:fillRect/>
          </a:stretch>
        </p:blipFill>
        <p:spPr>
          <a:xfrm>
            <a:off x="293687" y="1349054"/>
            <a:ext cx="10580873" cy="4685986"/>
          </a:xfrm>
          <a:prstGeom prst="rect">
            <a:avLst/>
          </a:prstGeom>
        </p:spPr>
      </p:pic>
    </p:spTree>
    <p:extLst>
      <p:ext uri="{BB962C8B-B14F-4D97-AF65-F5344CB8AC3E}">
        <p14:creationId xmlns:p14="http://schemas.microsoft.com/office/powerpoint/2010/main" val="256686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EE349-45F2-49A2-B1F8-E50042EA9AE4}"/>
              </a:ext>
            </a:extLst>
          </p:cNvPr>
          <p:cNvSpPr>
            <a:spLocks noGrp="1"/>
          </p:cNvSpPr>
          <p:nvPr>
            <p:ph type="title"/>
          </p:nvPr>
        </p:nvSpPr>
        <p:spPr>
          <a:xfrm>
            <a:off x="4585443" y="168813"/>
            <a:ext cx="3935688" cy="2617762"/>
          </a:xfrm>
        </p:spPr>
        <p:txBody>
          <a:bodyPr>
            <a:normAutofit/>
          </a:bodyPr>
          <a:lstStyle/>
          <a:p>
            <a:r>
              <a:rPr lang="fr-FR" dirty="0">
                <a:solidFill>
                  <a:srgbClr val="FF0000"/>
                </a:solidFill>
              </a:rPr>
              <a:t>Des pratiques efficaces pour amener les élèves à rédiger</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511E6BE8-4887-40D9-9321-B5D27FA0DC28}"/>
              </a:ext>
            </a:extLst>
          </p:cNvPr>
          <p:cNvSpPr>
            <a:spLocks noGrp="1"/>
          </p:cNvSpPr>
          <p:nvPr>
            <p:ph sz="quarter" idx="13"/>
          </p:nvPr>
        </p:nvSpPr>
        <p:spPr>
          <a:xfrm>
            <a:off x="1485361" y="2786575"/>
            <a:ext cx="9642184" cy="3301218"/>
          </a:xfrm>
        </p:spPr>
        <p:txBody>
          <a:bodyPr>
            <a:normAutofit/>
          </a:bodyPr>
          <a:lstStyle/>
          <a:p>
            <a:pPr marL="0" indent="0" algn="ctr">
              <a:buNone/>
            </a:pPr>
            <a:r>
              <a:rPr lang="fr-FR" sz="2800" u="sng" dirty="0"/>
              <a:t>Processus d’écriture </a:t>
            </a:r>
            <a:r>
              <a:rPr lang="fr-FR" sz="2800" dirty="0"/>
              <a:t>:   </a:t>
            </a:r>
          </a:p>
          <a:p>
            <a:r>
              <a:rPr lang="fr-FR" sz="2800" dirty="0"/>
              <a:t> La préparation</a:t>
            </a:r>
          </a:p>
          <a:p>
            <a:r>
              <a:rPr lang="fr-FR" sz="2800" dirty="0"/>
              <a:t>L’utilisation constructive du brouillon</a:t>
            </a:r>
          </a:p>
          <a:p>
            <a:r>
              <a:rPr lang="fr-FR" sz="2800" dirty="0"/>
              <a:t>La production de texte</a:t>
            </a:r>
          </a:p>
          <a:p>
            <a:r>
              <a:rPr lang="fr-FR" sz="2800" dirty="0"/>
              <a:t>La révision de texte</a:t>
            </a:r>
          </a:p>
          <a:p>
            <a:endParaRPr lang="fr-FR" dirty="0"/>
          </a:p>
        </p:txBody>
      </p:sp>
    </p:spTree>
    <p:extLst>
      <p:ext uri="{BB962C8B-B14F-4D97-AF65-F5344CB8AC3E}">
        <p14:creationId xmlns:p14="http://schemas.microsoft.com/office/powerpoint/2010/main" val="276464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0C0D31-0FFB-407B-BF45-471E5403E6CC}"/>
              </a:ext>
            </a:extLst>
          </p:cNvPr>
          <p:cNvSpPr/>
          <p:nvPr/>
        </p:nvSpPr>
        <p:spPr>
          <a:xfrm>
            <a:off x="1349828" y="904358"/>
            <a:ext cx="6096000" cy="1384995"/>
          </a:xfrm>
          <a:prstGeom prst="rect">
            <a:avLst/>
          </a:prstGeom>
        </p:spPr>
        <p:txBody>
          <a:bodyPr>
            <a:spAutoFit/>
          </a:bodyPr>
          <a:lstStyle/>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Préparer les élèves</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Passer par le brouillon</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Rédiger différents types de textes</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EEDAFAC8-4D7B-4CBC-9217-FD46DE083C90}"/>
              </a:ext>
            </a:extLst>
          </p:cNvPr>
          <p:cNvSpPr txBox="1"/>
          <p:nvPr/>
        </p:nvSpPr>
        <p:spPr>
          <a:xfrm>
            <a:off x="1349828" y="2289353"/>
            <a:ext cx="9187542" cy="2246769"/>
          </a:xfrm>
          <a:prstGeom prst="rect">
            <a:avLst/>
          </a:prstGeom>
          <a:noFill/>
        </p:spPr>
        <p:txBody>
          <a:bodyPr wrap="square" rtlCol="0">
            <a:spAutoFit/>
          </a:bodyPr>
          <a:lstStyle/>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Ecrire dans toutes les disciplines</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Rédiger à plusieurs (écriture collaborative)</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Retravailler le texte en binôme</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Retravailler à partir du texte</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2800" dirty="0">
                <a:latin typeface="Arial" panose="020B0604020202020204" pitchFamily="34" charset="0"/>
                <a:ea typeface="Calibri" panose="020F0502020204030204" pitchFamily="34" charset="0"/>
                <a:cs typeface="Times New Roman" panose="02020603050405020304" pitchFamily="18" charset="0"/>
              </a:rPr>
              <a:t>Être lu </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18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D04B3D0-8A4F-4B40-9AAA-556C06584B48}"/>
              </a:ext>
            </a:extLst>
          </p:cNvPr>
          <p:cNvGraphicFramePr>
            <a:graphicFrameLocks noGrp="1"/>
          </p:cNvGraphicFramePr>
          <p:nvPr>
            <p:extLst>
              <p:ext uri="{D42A27DB-BD31-4B8C-83A1-F6EECF244321}">
                <p14:modId xmlns:p14="http://schemas.microsoft.com/office/powerpoint/2010/main" val="813816624"/>
              </p:ext>
            </p:extLst>
          </p:nvPr>
        </p:nvGraphicFramePr>
        <p:xfrm>
          <a:off x="1320800" y="694998"/>
          <a:ext cx="9550400" cy="6024002"/>
        </p:xfrm>
        <a:graphic>
          <a:graphicData uri="http://schemas.openxmlformats.org/drawingml/2006/table">
            <a:tbl>
              <a:tblPr firstRow="1" firstCol="1" bandRow="1">
                <a:tableStyleId>{5C22544A-7EE6-4342-B048-85BDC9FD1C3A}</a:tableStyleId>
              </a:tblPr>
              <a:tblGrid>
                <a:gridCol w="2934915">
                  <a:extLst>
                    <a:ext uri="{9D8B030D-6E8A-4147-A177-3AD203B41FA5}">
                      <a16:colId xmlns:a16="http://schemas.microsoft.com/office/drawing/2014/main" val="40498497"/>
                    </a:ext>
                  </a:extLst>
                </a:gridCol>
                <a:gridCol w="2940101">
                  <a:extLst>
                    <a:ext uri="{9D8B030D-6E8A-4147-A177-3AD203B41FA5}">
                      <a16:colId xmlns:a16="http://schemas.microsoft.com/office/drawing/2014/main" val="2834578053"/>
                    </a:ext>
                  </a:extLst>
                </a:gridCol>
                <a:gridCol w="3675384">
                  <a:extLst>
                    <a:ext uri="{9D8B030D-6E8A-4147-A177-3AD203B41FA5}">
                      <a16:colId xmlns:a16="http://schemas.microsoft.com/office/drawing/2014/main" val="1455918028"/>
                    </a:ext>
                  </a:extLst>
                </a:gridCol>
              </a:tblGrid>
              <a:tr h="364534">
                <a:tc>
                  <a:txBody>
                    <a:bodyPr/>
                    <a:lstStyle/>
                    <a:p>
                      <a:pPr algn="just">
                        <a:spcAft>
                          <a:spcPts val="0"/>
                        </a:spcAft>
                      </a:pPr>
                      <a:r>
                        <a:rPr lang="fr-FR" sz="2000">
                          <a:effectLst/>
                        </a:rPr>
                        <a:t>Types de textes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Fonctions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Genres textuels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095159"/>
                  </a:ext>
                </a:extLst>
              </a:tr>
              <a:tr h="1093601">
                <a:tc>
                  <a:txBody>
                    <a:bodyPr/>
                    <a:lstStyle/>
                    <a:p>
                      <a:pPr algn="just">
                        <a:spcAft>
                          <a:spcPts val="0"/>
                        </a:spcAft>
                      </a:pPr>
                      <a:r>
                        <a:rPr lang="fr-FR" sz="2000" dirty="0">
                          <a:effectLst/>
                        </a:rPr>
                        <a:t>Texte à dominante narrative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Raconter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Conte, roman, nouvelle, mythe, fable, légende, épopée, (auto)biographie romancée, journal intime,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7303114"/>
                  </a:ext>
                </a:extLst>
              </a:tr>
              <a:tr h="364534">
                <a:tc>
                  <a:txBody>
                    <a:bodyPr/>
                    <a:lstStyle/>
                    <a:p>
                      <a:pPr algn="l">
                        <a:spcAft>
                          <a:spcPts val="0"/>
                        </a:spcAft>
                      </a:pPr>
                      <a:r>
                        <a:rPr lang="fr-FR" sz="2000">
                          <a:effectLst/>
                        </a:rPr>
                        <a:t>Texte à dominante descriptive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Décrire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(Auto)portrait, description.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3429068"/>
                  </a:ext>
                </a:extLst>
              </a:tr>
              <a:tr h="729067">
                <a:tc>
                  <a:txBody>
                    <a:bodyPr/>
                    <a:lstStyle/>
                    <a:p>
                      <a:pPr algn="l">
                        <a:spcAft>
                          <a:spcPts val="0"/>
                        </a:spcAft>
                      </a:pPr>
                      <a:r>
                        <a:rPr lang="fr-FR" sz="2000">
                          <a:effectLst/>
                        </a:rPr>
                        <a:t>Texte à dominante informative ou explicative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Informer, expliquer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fr-FR" sz="2000">
                          <a:effectLst/>
                        </a:rPr>
                        <a:t>Article de presse, dictionnaire, encyclopédie, (auto)biographie savante,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4191942"/>
                  </a:ext>
                </a:extLst>
              </a:tr>
              <a:tr h="729067">
                <a:tc>
                  <a:txBody>
                    <a:bodyPr/>
                    <a:lstStyle/>
                    <a:p>
                      <a:pPr algn="l">
                        <a:spcAft>
                          <a:spcPts val="0"/>
                        </a:spcAft>
                      </a:pPr>
                      <a:r>
                        <a:rPr lang="fr-FR" sz="2000">
                          <a:effectLst/>
                        </a:rPr>
                        <a:t>Texte à dominante argumentative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Convaincre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fr-FR" sz="2000">
                          <a:effectLst/>
                        </a:rPr>
                        <a:t>Publicité, dissertation, critique, essai, plaidoyer, réquisitoire,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435227"/>
                  </a:ext>
                </a:extLst>
              </a:tr>
              <a:tr h="729067">
                <a:tc>
                  <a:txBody>
                    <a:bodyPr/>
                    <a:lstStyle/>
                    <a:p>
                      <a:pPr algn="l">
                        <a:spcAft>
                          <a:spcPts val="0"/>
                        </a:spcAft>
                      </a:pPr>
                      <a:r>
                        <a:rPr lang="fr-FR" sz="2000" dirty="0">
                          <a:effectLst/>
                        </a:rPr>
                        <a:t>Texte à dominante injonctive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Faire agir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fr-FR" sz="2000">
                          <a:effectLst/>
                        </a:rPr>
                        <a:t>Mode d’emploi, recette, règlement, consigne,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966972"/>
                  </a:ext>
                </a:extLst>
              </a:tr>
              <a:tr h="729067">
                <a:tc>
                  <a:txBody>
                    <a:bodyPr/>
                    <a:lstStyle/>
                    <a:p>
                      <a:pPr algn="l">
                        <a:spcAft>
                          <a:spcPts val="0"/>
                        </a:spcAft>
                      </a:pPr>
                      <a:r>
                        <a:rPr lang="fr-FR" sz="2000">
                          <a:effectLst/>
                        </a:rPr>
                        <a:t>Texte à dominante poétique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Exprimer des sentiments, jouer avec la langue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fr-FR" sz="2000">
                          <a:effectLst/>
                        </a:rPr>
                        <a:t>Poème (et ses nombreuses formes possibles), chanson,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9265925"/>
                  </a:ext>
                </a:extLst>
              </a:tr>
              <a:tr h="729067">
                <a:tc>
                  <a:txBody>
                    <a:bodyPr/>
                    <a:lstStyle/>
                    <a:p>
                      <a:pPr algn="l">
                        <a:spcAft>
                          <a:spcPts val="0"/>
                        </a:spcAft>
                      </a:pPr>
                      <a:r>
                        <a:rPr lang="fr-FR" sz="2000">
                          <a:effectLst/>
                        </a:rPr>
                        <a:t>Texte à dominante dialoguée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2000">
                          <a:effectLst/>
                        </a:rPr>
                        <a:t>Echanger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fr-FR" sz="2000" dirty="0">
                          <a:effectLst/>
                        </a:rPr>
                        <a:t>Dialogue (de roman, de film, de théâtre), débat, interview,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3975509"/>
                  </a:ext>
                </a:extLst>
              </a:tr>
            </a:tbl>
          </a:graphicData>
        </a:graphic>
      </p:graphicFrame>
    </p:spTree>
    <p:extLst>
      <p:ext uri="{BB962C8B-B14F-4D97-AF65-F5344CB8AC3E}">
        <p14:creationId xmlns:p14="http://schemas.microsoft.com/office/powerpoint/2010/main" val="330150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A5755FA-12E0-4CFC-B387-776F33AD56B1}"/>
              </a:ext>
            </a:extLst>
          </p:cNvPr>
          <p:cNvPicPr>
            <a:picLocks noChangeAspect="1"/>
          </p:cNvPicPr>
          <p:nvPr/>
        </p:nvPicPr>
        <p:blipFill>
          <a:blip r:embed="rId2"/>
          <a:stretch>
            <a:fillRect/>
          </a:stretch>
        </p:blipFill>
        <p:spPr>
          <a:xfrm>
            <a:off x="375570" y="1702191"/>
            <a:ext cx="10630803" cy="3882683"/>
          </a:xfrm>
          <a:prstGeom prst="rect">
            <a:avLst/>
          </a:prstGeom>
        </p:spPr>
      </p:pic>
    </p:spTree>
    <p:extLst>
      <p:ext uri="{BB962C8B-B14F-4D97-AF65-F5344CB8AC3E}">
        <p14:creationId xmlns:p14="http://schemas.microsoft.com/office/powerpoint/2010/main" val="286922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496D37-91E7-4BDC-BDE6-D3D999A8FE9E}"/>
              </a:ext>
            </a:extLst>
          </p:cNvPr>
          <p:cNvSpPr txBox="1"/>
          <p:nvPr/>
        </p:nvSpPr>
        <p:spPr>
          <a:xfrm>
            <a:off x="1491178" y="576774"/>
            <a:ext cx="10269414" cy="584775"/>
          </a:xfrm>
          <a:prstGeom prst="rect">
            <a:avLst/>
          </a:prstGeom>
          <a:noFill/>
        </p:spPr>
        <p:txBody>
          <a:bodyPr wrap="square" rtlCol="0">
            <a:spAutoFit/>
          </a:bodyPr>
          <a:lstStyle/>
          <a:p>
            <a:r>
              <a:rPr lang="fr-FR" sz="3200" dirty="0">
                <a:solidFill>
                  <a:srgbClr val="FF0000"/>
                </a:solidFill>
              </a:rPr>
              <a:t>EVALUER LES PROGRES ET LES ACQUISITIONS DES ELEVES</a:t>
            </a:r>
          </a:p>
        </p:txBody>
      </p:sp>
      <p:sp>
        <p:nvSpPr>
          <p:cNvPr id="4" name="ZoneTexte 3">
            <a:extLst>
              <a:ext uri="{FF2B5EF4-FFF2-40B4-BE49-F238E27FC236}">
                <a16:creationId xmlns:a16="http://schemas.microsoft.com/office/drawing/2014/main" id="{F449A3E9-FC50-4F71-955B-3714A6E098AD}"/>
              </a:ext>
            </a:extLst>
          </p:cNvPr>
          <p:cNvSpPr txBox="1"/>
          <p:nvPr/>
        </p:nvSpPr>
        <p:spPr>
          <a:xfrm>
            <a:off x="900334" y="1288158"/>
            <a:ext cx="10860258" cy="5262979"/>
          </a:xfrm>
          <a:prstGeom prst="rect">
            <a:avLst/>
          </a:prstGeom>
          <a:noFill/>
        </p:spPr>
        <p:txBody>
          <a:bodyPr wrap="square" rtlCol="0">
            <a:spAutoFit/>
          </a:bodyPr>
          <a:lstStyle/>
          <a:p>
            <a:r>
              <a:rPr lang="fr-FR" sz="2400" dirty="0"/>
              <a:t>La pratique évaluative doit être entendue comme évaluation pour les apprentissages.</a:t>
            </a:r>
          </a:p>
          <a:p>
            <a:pPr marL="342900" indent="-342900">
              <a:buFont typeface="Arial" panose="020B0604020202020204" pitchFamily="34" charset="0"/>
              <a:buChar char="•"/>
            </a:pPr>
            <a:r>
              <a:rPr lang="fr-FR" sz="2400" dirty="0">
                <a:effectLst/>
              </a:rPr>
              <a:t>L’évaluation diagnostique</a:t>
            </a:r>
          </a:p>
          <a:p>
            <a:pPr marL="342900" indent="-342900">
              <a:buFont typeface="Arial" panose="020B0604020202020204" pitchFamily="34" charset="0"/>
              <a:buChar char="•"/>
            </a:pPr>
            <a:r>
              <a:rPr lang="fr-FR" sz="2400" dirty="0"/>
              <a:t>L’évaluation formative</a:t>
            </a:r>
          </a:p>
          <a:p>
            <a:pPr marL="342900" indent="-342900">
              <a:buFont typeface="Arial" panose="020B0604020202020204" pitchFamily="34" charset="0"/>
              <a:buChar char="•"/>
            </a:pPr>
            <a:r>
              <a:rPr lang="fr-FR" sz="2400" dirty="0">
                <a:effectLst/>
              </a:rPr>
              <a:t>L’évaluation sommative</a:t>
            </a:r>
          </a:p>
          <a:p>
            <a:pPr marL="342900" indent="-342900">
              <a:buFont typeface="Arial" panose="020B0604020202020204" pitchFamily="34" charset="0"/>
              <a:buChar char="•"/>
            </a:pPr>
            <a:endParaRPr lang="fr-FR" sz="2400" dirty="0"/>
          </a:p>
          <a:p>
            <a:endParaRPr lang="fr-FR" sz="2400" dirty="0"/>
          </a:p>
          <a:p>
            <a:r>
              <a:rPr lang="fr-FR" sz="2400" dirty="0">
                <a:effectLst/>
              </a:rPr>
              <a:t>La récriture</a:t>
            </a:r>
          </a:p>
          <a:p>
            <a:r>
              <a:rPr lang="fr-FR" sz="2400" dirty="0"/>
              <a:t>Le rôle de l’enseignant est aussi de déterminer par l’évaluation les pistes de réécriture les plus pertinentes pour sa classe ou des groupes d’élèves particuliers afin de permettre aux élèves de réinvestir les procédés mis en valeur. </a:t>
            </a:r>
          </a:p>
          <a:p>
            <a:r>
              <a:rPr lang="fr-FR" sz="2400" dirty="0"/>
              <a:t>Lors de la lecture des textes, l’enseignant peut relever pour chaque élève les qualités, les réussites, les caractéristiques.</a:t>
            </a:r>
          </a:p>
          <a:p>
            <a:endParaRPr lang="fr-FR" sz="2400" dirty="0">
              <a:effectLst/>
            </a:endParaRPr>
          </a:p>
          <a:p>
            <a:endParaRPr lang="fr-FR" sz="2400" dirty="0">
              <a:effectLst/>
            </a:endParaRPr>
          </a:p>
        </p:txBody>
      </p:sp>
    </p:spTree>
    <p:extLst>
      <p:ext uri="{BB962C8B-B14F-4D97-AF65-F5344CB8AC3E}">
        <p14:creationId xmlns:p14="http://schemas.microsoft.com/office/powerpoint/2010/main" val="124718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54005-0E66-4AE6-ACE5-8E524AC315F9}"/>
              </a:ext>
            </a:extLst>
          </p:cNvPr>
          <p:cNvSpPr>
            <a:spLocks noGrp="1"/>
          </p:cNvSpPr>
          <p:nvPr>
            <p:ph type="title"/>
          </p:nvPr>
        </p:nvSpPr>
        <p:spPr>
          <a:xfrm>
            <a:off x="913776" y="618517"/>
            <a:ext cx="3812604" cy="5532901"/>
          </a:xfrm>
        </p:spPr>
        <p:txBody>
          <a:bodyPr>
            <a:normAutofit/>
          </a:bodyPr>
          <a:lstStyle/>
          <a:p>
            <a:r>
              <a:rPr lang="fr-FR" dirty="0">
                <a:solidFill>
                  <a:srgbClr val="FF0000"/>
                </a:solidFill>
              </a:rPr>
              <a:t>Programmes </a:t>
            </a:r>
            <a:br>
              <a:rPr lang="fr-FR" dirty="0">
                <a:solidFill>
                  <a:srgbClr val="FF0000"/>
                </a:solidFill>
              </a:rPr>
            </a:br>
            <a:r>
              <a:rPr lang="fr-FR" dirty="0">
                <a:solidFill>
                  <a:srgbClr val="FF0000"/>
                </a:solidFill>
              </a:rPr>
              <a:t>BO n°30  du</a:t>
            </a:r>
            <a:br>
              <a:rPr lang="fr-FR" dirty="0">
                <a:solidFill>
                  <a:srgbClr val="FF0000"/>
                </a:solidFill>
              </a:rPr>
            </a:br>
            <a:r>
              <a:rPr lang="fr-FR" dirty="0">
                <a:solidFill>
                  <a:srgbClr val="FF0000"/>
                </a:solidFill>
              </a:rPr>
              <a:t> 26 juillet 2018</a:t>
            </a:r>
            <a:br>
              <a:rPr lang="fr-FR" dirty="0">
                <a:solidFill>
                  <a:srgbClr val="FF0000"/>
                </a:solidFill>
              </a:rPr>
            </a:br>
            <a:r>
              <a:rPr lang="fr-FR" dirty="0">
                <a:solidFill>
                  <a:srgbClr val="FF0000"/>
                </a:solidFill>
              </a:rPr>
              <a:t/>
            </a:r>
            <a:br>
              <a:rPr lang="fr-FR" dirty="0">
                <a:solidFill>
                  <a:srgbClr val="FF0000"/>
                </a:solidFill>
              </a:rPr>
            </a:br>
            <a:r>
              <a:rPr lang="fr-FR" dirty="0">
                <a:solidFill>
                  <a:srgbClr val="FF0000"/>
                </a:solidFill>
              </a:rPr>
              <a:t>Les attendus de fin de cycle </a:t>
            </a:r>
          </a:p>
        </p:txBody>
      </p:sp>
      <p:sp>
        <p:nvSpPr>
          <p:cNvPr id="3" name="Titre 1">
            <a:extLst>
              <a:ext uri="{FF2B5EF4-FFF2-40B4-BE49-F238E27FC236}">
                <a16:creationId xmlns:a16="http://schemas.microsoft.com/office/drawing/2014/main" id="{3960960E-C13C-443A-8C48-F9C7C4767FE5}"/>
              </a:ext>
            </a:extLst>
          </p:cNvPr>
          <p:cNvSpPr txBox="1">
            <a:spLocks/>
          </p:cNvSpPr>
          <p:nvPr/>
        </p:nvSpPr>
        <p:spPr>
          <a:xfrm>
            <a:off x="913774" y="6185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fr-FR"/>
          </a:p>
        </p:txBody>
      </p:sp>
      <p:sp>
        <p:nvSpPr>
          <p:cNvPr id="4" name="ZoneTexte 3">
            <a:extLst>
              <a:ext uri="{FF2B5EF4-FFF2-40B4-BE49-F238E27FC236}">
                <a16:creationId xmlns:a16="http://schemas.microsoft.com/office/drawing/2014/main" id="{F803E2EA-AFE4-44FC-BB3A-5CBBC111D6CE}"/>
              </a:ext>
            </a:extLst>
          </p:cNvPr>
          <p:cNvSpPr txBox="1"/>
          <p:nvPr/>
        </p:nvSpPr>
        <p:spPr>
          <a:xfrm>
            <a:off x="5700156" y="618517"/>
            <a:ext cx="5427023" cy="5016758"/>
          </a:xfrm>
          <a:prstGeom prst="rect">
            <a:avLst/>
          </a:prstGeom>
          <a:noFill/>
        </p:spPr>
        <p:txBody>
          <a:bodyPr wrap="square" rtlCol="0">
            <a:spAutoFit/>
          </a:bodyPr>
          <a:lstStyle/>
          <a:p>
            <a:pPr lvl="0"/>
            <a:r>
              <a:rPr lang="fr-FR" sz="3200" dirty="0"/>
              <a:t>*Ecrire un texte adapté à son destinataire (une à deux pages)</a:t>
            </a:r>
          </a:p>
          <a:p>
            <a:pPr lvl="0"/>
            <a:endParaRPr lang="fr-FR" sz="3200" dirty="0"/>
          </a:p>
          <a:p>
            <a:pPr lvl="0"/>
            <a:endParaRPr lang="fr-FR" sz="3200" dirty="0"/>
          </a:p>
          <a:p>
            <a:pPr lvl="0"/>
            <a:endParaRPr lang="fr-FR" sz="3200" dirty="0"/>
          </a:p>
          <a:p>
            <a:pPr lvl="0"/>
            <a:r>
              <a:rPr lang="fr-FR" sz="3200" dirty="0"/>
              <a:t>*Après révision, obtenir un texte organisé et cohérent, à la graphie lisible et respectant les régularités orthographiques étudiées en cours de cycle.</a:t>
            </a:r>
          </a:p>
        </p:txBody>
      </p:sp>
    </p:spTree>
    <p:extLst>
      <p:ext uri="{BB962C8B-B14F-4D97-AF65-F5344CB8AC3E}">
        <p14:creationId xmlns:p14="http://schemas.microsoft.com/office/powerpoint/2010/main" val="171791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6D04A2-0AC7-45F2-9ED6-1195400A5E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483" y="365759"/>
            <a:ext cx="5486400" cy="6358597"/>
          </a:xfrm>
          <a:prstGeom prst="rect">
            <a:avLst/>
          </a:prstGeom>
          <a:noFill/>
          <a:ln>
            <a:noFill/>
          </a:ln>
        </p:spPr>
      </p:pic>
      <p:pic>
        <p:nvPicPr>
          <p:cNvPr id="4" name="Image 3">
            <a:extLst>
              <a:ext uri="{FF2B5EF4-FFF2-40B4-BE49-F238E27FC236}">
                <a16:creationId xmlns:a16="http://schemas.microsoft.com/office/drawing/2014/main" id="{C7AC860B-A997-481B-BC96-6E46594DCF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882" y="1642403"/>
            <a:ext cx="5486399" cy="3815862"/>
          </a:xfrm>
          <a:prstGeom prst="rect">
            <a:avLst/>
          </a:prstGeom>
          <a:noFill/>
          <a:ln>
            <a:noFill/>
          </a:ln>
        </p:spPr>
      </p:pic>
    </p:spTree>
    <p:extLst>
      <p:ext uri="{BB962C8B-B14F-4D97-AF65-F5344CB8AC3E}">
        <p14:creationId xmlns:p14="http://schemas.microsoft.com/office/powerpoint/2010/main" val="170473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Ã©sultat de recherche d'images pour &quot;4 indicateurs d'Ã©valuation Dominique Bucheton&quot;">
            <a:extLst>
              <a:ext uri="{FF2B5EF4-FFF2-40B4-BE49-F238E27FC236}">
                <a16:creationId xmlns:a16="http://schemas.microsoft.com/office/drawing/2014/main" id="{F4E3E2C2-58D8-405B-B9B6-BE609AA8C9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19754" y="1916943"/>
            <a:ext cx="5763748" cy="4216570"/>
          </a:xfrm>
          <a:prstGeom prst="rect">
            <a:avLst/>
          </a:prstGeom>
          <a:noFill/>
          <a:ln>
            <a:noFill/>
          </a:ln>
        </p:spPr>
      </p:pic>
      <p:sp>
        <p:nvSpPr>
          <p:cNvPr id="3" name="Zone de texte 2">
            <a:extLst>
              <a:ext uri="{FF2B5EF4-FFF2-40B4-BE49-F238E27FC236}">
                <a16:creationId xmlns:a16="http://schemas.microsoft.com/office/drawing/2014/main" id="{529C5649-CFEA-4175-8B20-DE5C8D3CC759}"/>
              </a:ext>
            </a:extLst>
          </p:cNvPr>
          <p:cNvSpPr txBox="1">
            <a:spLocks noChangeArrowheads="1"/>
          </p:cNvSpPr>
          <p:nvPr/>
        </p:nvSpPr>
        <p:spPr bwMode="auto">
          <a:xfrm>
            <a:off x="2110154" y="1015584"/>
            <a:ext cx="1219200" cy="4095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000">
                <a:effectLst/>
                <a:latin typeface="Arial" panose="020B0604020202020204" pitchFamily="34" charset="0"/>
                <a:ea typeface="Calibri" panose="020F0502020204030204" pitchFamily="34" charset="0"/>
                <a:cs typeface="Times New Roman" panose="02020603050405020304" pitchFamily="18" charset="0"/>
              </a:rPr>
              <a:t>Entrée et clôture du récit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 de texte 2">
            <a:extLst>
              <a:ext uri="{FF2B5EF4-FFF2-40B4-BE49-F238E27FC236}">
                <a16:creationId xmlns:a16="http://schemas.microsoft.com/office/drawing/2014/main" id="{995230C9-6D4B-4AEB-96AF-BF6B6243B750}"/>
              </a:ext>
            </a:extLst>
          </p:cNvPr>
          <p:cNvSpPr txBox="1">
            <a:spLocks noChangeArrowheads="1"/>
          </p:cNvSpPr>
          <p:nvPr/>
        </p:nvSpPr>
        <p:spPr bwMode="auto">
          <a:xfrm>
            <a:off x="3765209" y="1015584"/>
            <a:ext cx="1104900" cy="5810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000">
                <a:effectLst/>
                <a:latin typeface="Arial" panose="020B0604020202020204" pitchFamily="34" charset="0"/>
                <a:ea typeface="Calibri" panose="020F0502020204030204" pitchFamily="34" charset="0"/>
                <a:cs typeface="Times New Roman" panose="02020603050405020304" pitchFamily="18" charset="0"/>
              </a:rPr>
              <a:t>Expression des émotions, sensations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2">
            <a:extLst>
              <a:ext uri="{FF2B5EF4-FFF2-40B4-BE49-F238E27FC236}">
                <a16:creationId xmlns:a16="http://schemas.microsoft.com/office/drawing/2014/main" id="{384D346F-A54F-4298-9C95-597138247E14}"/>
              </a:ext>
            </a:extLst>
          </p:cNvPr>
          <p:cNvSpPr txBox="1">
            <a:spLocks noChangeArrowheads="1"/>
          </p:cNvSpPr>
          <p:nvPr/>
        </p:nvSpPr>
        <p:spPr bwMode="auto">
          <a:xfrm>
            <a:off x="5305964" y="987008"/>
            <a:ext cx="981075" cy="466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000">
                <a:effectLst/>
                <a:latin typeface="Arial" panose="020B0604020202020204" pitchFamily="34" charset="0"/>
                <a:ea typeface="Calibri" panose="020F0502020204030204" pitchFamily="34" charset="0"/>
                <a:cs typeface="Times New Roman" panose="02020603050405020304" pitchFamily="18" charset="0"/>
              </a:rPr>
              <a:t>Explication de la bêtise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2">
            <a:extLst>
              <a:ext uri="{FF2B5EF4-FFF2-40B4-BE49-F238E27FC236}">
                <a16:creationId xmlns:a16="http://schemas.microsoft.com/office/drawing/2014/main" id="{F5851D64-DB3B-4CFF-A672-2C5AC7BD12CF}"/>
              </a:ext>
            </a:extLst>
          </p:cNvPr>
          <p:cNvSpPr txBox="1">
            <a:spLocks noChangeArrowheads="1"/>
          </p:cNvSpPr>
          <p:nvPr/>
        </p:nvSpPr>
        <p:spPr bwMode="auto">
          <a:xfrm>
            <a:off x="6722894" y="977484"/>
            <a:ext cx="971550" cy="447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000">
                <a:effectLst/>
                <a:latin typeface="Arial" panose="020B0604020202020204" pitchFamily="34" charset="0"/>
                <a:ea typeface="Calibri" panose="020F0502020204030204" pitchFamily="34" charset="0"/>
                <a:cs typeface="Times New Roman" panose="02020603050405020304" pitchFamily="18" charset="0"/>
              </a:rPr>
              <a:t>Réparations, regrets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 de texte 2">
            <a:extLst>
              <a:ext uri="{FF2B5EF4-FFF2-40B4-BE49-F238E27FC236}">
                <a16:creationId xmlns:a16="http://schemas.microsoft.com/office/drawing/2014/main" id="{B539F50F-304F-4CFB-82E9-62B6EE63560C}"/>
              </a:ext>
            </a:extLst>
          </p:cNvPr>
          <p:cNvSpPr txBox="1">
            <a:spLocks noChangeArrowheads="1"/>
          </p:cNvSpPr>
          <p:nvPr/>
        </p:nvSpPr>
        <p:spPr bwMode="auto">
          <a:xfrm>
            <a:off x="8052779" y="1015584"/>
            <a:ext cx="790575"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000">
                <a:effectLst/>
                <a:latin typeface="Arial" panose="020B0604020202020204" pitchFamily="34" charset="0"/>
                <a:ea typeface="Calibri" panose="020F0502020204030204" pitchFamily="34" charset="0"/>
                <a:cs typeface="Times New Roman" panose="02020603050405020304" pitchFamily="18" charset="0"/>
              </a:rPr>
              <a:t>Trouvailles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62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3ABD4FC-5A06-4D7F-BC48-3399180BBC65}"/>
              </a:ext>
            </a:extLst>
          </p:cNvPr>
          <p:cNvPicPr>
            <a:picLocks noChangeAspect="1"/>
          </p:cNvPicPr>
          <p:nvPr/>
        </p:nvPicPr>
        <p:blipFill>
          <a:blip r:embed="rId2"/>
          <a:stretch>
            <a:fillRect/>
          </a:stretch>
        </p:blipFill>
        <p:spPr>
          <a:xfrm>
            <a:off x="537027" y="1726977"/>
            <a:ext cx="11343213" cy="2478730"/>
          </a:xfrm>
          <a:prstGeom prst="rect">
            <a:avLst/>
          </a:prstGeom>
        </p:spPr>
      </p:pic>
    </p:spTree>
    <p:extLst>
      <p:ext uri="{BB962C8B-B14F-4D97-AF65-F5344CB8AC3E}">
        <p14:creationId xmlns:p14="http://schemas.microsoft.com/office/powerpoint/2010/main" val="365715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745ECB-344E-41AB-BE85-49E9A6A3C500}"/>
              </a:ext>
            </a:extLst>
          </p:cNvPr>
          <p:cNvSpPr txBox="1"/>
          <p:nvPr/>
        </p:nvSpPr>
        <p:spPr>
          <a:xfrm>
            <a:off x="2011680" y="1505242"/>
            <a:ext cx="7906043" cy="11079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6600" b="1" dirty="0" smtClean="0">
                <a:ln/>
                <a:solidFill>
                  <a:schemeClr val="accent4"/>
                </a:solidFill>
              </a:rPr>
              <a:t>Merci</a:t>
            </a:r>
            <a:endParaRPr lang="fr-FR" sz="6600" b="1" dirty="0">
              <a:ln/>
              <a:solidFill>
                <a:schemeClr val="accent4"/>
              </a:solidFill>
            </a:endParaRPr>
          </a:p>
        </p:txBody>
      </p:sp>
    </p:spTree>
    <p:extLst>
      <p:ext uri="{BB962C8B-B14F-4D97-AF65-F5344CB8AC3E}">
        <p14:creationId xmlns:p14="http://schemas.microsoft.com/office/powerpoint/2010/main" val="43040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95047-FB8C-48D7-B084-9B80C6CBA80A}"/>
              </a:ext>
            </a:extLst>
          </p:cNvPr>
          <p:cNvSpPr/>
          <p:nvPr/>
        </p:nvSpPr>
        <p:spPr>
          <a:xfrm>
            <a:off x="585020" y="2020165"/>
            <a:ext cx="10756490" cy="409342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fr-FR" sz="2000" dirty="0">
                <a:ea typeface="Times New Roman" panose="02020603050405020304" pitchFamily="18" charset="0"/>
              </a:rPr>
              <a:t>Ecrire à la main de manière fluide et efficace, maîtriser les bases de l’écriture au clavier.</a:t>
            </a:r>
          </a:p>
          <a:p>
            <a:pPr marL="342900" lvl="0" indent="-342900" algn="just">
              <a:spcAft>
                <a:spcPts val="0"/>
              </a:spcAft>
              <a:buFont typeface="Symbol" panose="05050102010706020507" pitchFamily="18" charset="2"/>
              <a:buChar char=""/>
            </a:pPr>
            <a:endParaRPr lang="fr-FR" sz="20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2000" dirty="0">
                <a:ea typeface="Times New Roman" panose="02020603050405020304" pitchFamily="18" charset="0"/>
              </a:rPr>
              <a:t>Recourir à l’écriture pour réfléchir et pour apprendre</a:t>
            </a:r>
          </a:p>
          <a:p>
            <a:pPr marL="342900" lvl="0" indent="11113" algn="just">
              <a:spcAft>
                <a:spcPts val="0"/>
              </a:spcAft>
              <a:buFont typeface="Wingdings" panose="05000000000000000000" pitchFamily="2" charset="2"/>
              <a:buChar char="Ø"/>
            </a:pPr>
            <a:r>
              <a:rPr lang="fr-FR" sz="2000" i="1" dirty="0">
                <a:ea typeface="Times New Roman" panose="02020603050405020304" pitchFamily="18" charset="0"/>
              </a:rPr>
              <a:t>Ecrits de travail / des écrits pour apprendre</a:t>
            </a:r>
          </a:p>
          <a:p>
            <a:pPr marL="342900" lvl="0" indent="100013" algn="just">
              <a:spcAft>
                <a:spcPts val="0"/>
              </a:spcAft>
              <a:buFont typeface="Wingdings" panose="05000000000000000000" pitchFamily="2" charset="2"/>
              <a:buChar char="Ø"/>
            </a:pPr>
            <a:r>
              <a:rPr lang="fr-FR" sz="2000" i="1" dirty="0">
                <a:ea typeface="Times New Roman" panose="02020603050405020304" pitchFamily="18" charset="0"/>
              </a:rPr>
              <a:t>Ecrits réflexifs / des écrits pour réfléchir</a:t>
            </a:r>
          </a:p>
          <a:p>
            <a:pPr marL="342900" lvl="0" indent="100013" algn="just">
              <a:spcAft>
                <a:spcPts val="0"/>
              </a:spcAft>
              <a:buFont typeface="Wingdings" panose="05000000000000000000" pitchFamily="2" charset="2"/>
              <a:buChar char="Ø"/>
            </a:pPr>
            <a:endParaRPr lang="fr-FR" sz="2000" i="1"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2000" dirty="0">
                <a:ea typeface="Times New Roman" panose="02020603050405020304" pitchFamily="18" charset="0"/>
              </a:rPr>
              <a:t>Rédiger des écrits variés</a:t>
            </a:r>
          </a:p>
          <a:p>
            <a:pPr marL="342900" lvl="0" indent="11113" algn="just">
              <a:spcAft>
                <a:spcPts val="0"/>
              </a:spcAft>
              <a:buFont typeface="Wingdings" panose="05000000000000000000" pitchFamily="2" charset="2"/>
              <a:buChar char="Ø"/>
            </a:pPr>
            <a:r>
              <a:rPr lang="fr-FR" sz="2000" i="1" dirty="0">
                <a:ea typeface="Times New Roman" panose="02020603050405020304" pitchFamily="18" charset="0"/>
              </a:rPr>
              <a:t>Ecrits courts</a:t>
            </a:r>
          </a:p>
          <a:p>
            <a:pPr marL="342900" lvl="0" indent="11113" algn="just">
              <a:spcAft>
                <a:spcPts val="0"/>
              </a:spcAft>
              <a:buFont typeface="Wingdings" panose="05000000000000000000" pitchFamily="2" charset="2"/>
              <a:buChar char="Ø"/>
            </a:pPr>
            <a:r>
              <a:rPr lang="fr-FR" sz="2000" i="1" dirty="0">
                <a:ea typeface="Times New Roman" panose="02020603050405020304" pitchFamily="18" charset="0"/>
              </a:rPr>
              <a:t>Ecrits longs</a:t>
            </a:r>
          </a:p>
          <a:p>
            <a:pPr marL="342900" lvl="0" indent="11113" algn="just">
              <a:spcAft>
                <a:spcPts val="0"/>
              </a:spcAft>
              <a:buFont typeface="Wingdings" panose="05000000000000000000" pitchFamily="2" charset="2"/>
              <a:buChar char="Ø"/>
            </a:pPr>
            <a:endParaRPr lang="fr-FR" sz="2000" i="1"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2000" dirty="0">
                <a:ea typeface="Times New Roman" panose="02020603050405020304" pitchFamily="18" charset="0"/>
              </a:rPr>
              <a:t>Réécrire à partir de nouvelles consignes ou faire évoluer son texte</a:t>
            </a:r>
          </a:p>
          <a:p>
            <a:pPr marL="342900" lvl="0" indent="-342900" algn="just">
              <a:spcAft>
                <a:spcPts val="0"/>
              </a:spcAft>
              <a:buFont typeface="Symbol" panose="05050102010706020507" pitchFamily="18" charset="2"/>
              <a:buChar char=""/>
            </a:pPr>
            <a:endParaRPr lang="fr-FR" sz="20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fr-FR" sz="2000" dirty="0">
                <a:ea typeface="Times New Roman" panose="02020603050405020304" pitchFamily="18" charset="0"/>
              </a:rPr>
              <a:t>Prendre en compte les normes de l’écrit pour formuler, transcrire et réviser.</a:t>
            </a:r>
            <a:endParaRPr lang="fr-FR" sz="2000" dirty="0">
              <a:effectLst/>
              <a:ea typeface="Times New Roman" panose="02020603050405020304" pitchFamily="18" charset="0"/>
            </a:endParaRPr>
          </a:p>
        </p:txBody>
      </p:sp>
      <p:sp>
        <p:nvSpPr>
          <p:cNvPr id="3" name="Rectangle 2">
            <a:extLst>
              <a:ext uri="{FF2B5EF4-FFF2-40B4-BE49-F238E27FC236}">
                <a16:creationId xmlns:a16="http://schemas.microsoft.com/office/drawing/2014/main" id="{9D571A69-796A-4300-B380-D2E5DF827C04}"/>
              </a:ext>
            </a:extLst>
          </p:cNvPr>
          <p:cNvSpPr/>
          <p:nvPr/>
        </p:nvSpPr>
        <p:spPr>
          <a:xfrm>
            <a:off x="1430593" y="819836"/>
            <a:ext cx="10176387" cy="1200329"/>
          </a:xfrm>
          <a:prstGeom prst="rect">
            <a:avLst/>
          </a:prstGeom>
        </p:spPr>
        <p:txBody>
          <a:bodyPr wrap="square">
            <a:spAutoFit/>
          </a:bodyPr>
          <a:lstStyle/>
          <a:p>
            <a:r>
              <a:rPr lang="fr-FR" sz="3600" dirty="0">
                <a:solidFill>
                  <a:srgbClr val="FF0000"/>
                </a:solidFill>
              </a:rPr>
              <a:t>LES COMPETENCES DU SOCLE </a:t>
            </a:r>
            <a:br>
              <a:rPr lang="fr-FR" sz="3600" dirty="0">
                <a:solidFill>
                  <a:srgbClr val="FF0000"/>
                </a:solidFill>
              </a:rPr>
            </a:br>
            <a:r>
              <a:rPr lang="fr-FR" sz="3600" dirty="0">
                <a:solidFill>
                  <a:srgbClr val="FF0000"/>
                </a:solidFill>
              </a:rPr>
              <a:t>LES CONNAISSANCES ET COMPETENCES ASSOCIEES </a:t>
            </a:r>
          </a:p>
        </p:txBody>
      </p:sp>
    </p:spTree>
    <p:extLst>
      <p:ext uri="{BB962C8B-B14F-4D97-AF65-F5344CB8AC3E}">
        <p14:creationId xmlns:p14="http://schemas.microsoft.com/office/powerpoint/2010/main" val="258165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56735-E16E-4BEA-AE1E-3F2C812402A7}"/>
              </a:ext>
            </a:extLst>
          </p:cNvPr>
          <p:cNvSpPr>
            <a:spLocks noGrp="1"/>
          </p:cNvSpPr>
          <p:nvPr>
            <p:ph type="title"/>
          </p:nvPr>
        </p:nvSpPr>
        <p:spPr>
          <a:xfrm>
            <a:off x="913775" y="618517"/>
            <a:ext cx="10364451" cy="5384077"/>
          </a:xfrm>
        </p:spPr>
        <p:txBody>
          <a:bodyPr/>
          <a:lstStyle/>
          <a:p>
            <a:r>
              <a:rPr lang="fr-FR" dirty="0">
                <a:solidFill>
                  <a:srgbClr val="FF0000"/>
                </a:solidFill>
              </a:rPr>
              <a:t> Eduscol : </a:t>
            </a:r>
            <a:br>
              <a:rPr lang="fr-FR" dirty="0">
                <a:solidFill>
                  <a:srgbClr val="FF0000"/>
                </a:solidFill>
              </a:rPr>
            </a:br>
            <a:r>
              <a:rPr lang="fr-FR" dirty="0">
                <a:solidFill>
                  <a:srgbClr val="FF0000"/>
                </a:solidFill>
              </a:rPr>
              <a:t>Les  attendus de fin d’année</a:t>
            </a:r>
            <a:br>
              <a:rPr lang="fr-FR" dirty="0">
                <a:solidFill>
                  <a:srgbClr val="FF0000"/>
                </a:solidFill>
              </a:rPr>
            </a:br>
            <a:r>
              <a:rPr lang="fr-FR" dirty="0">
                <a:solidFill>
                  <a:srgbClr val="FF0000"/>
                </a:solidFill>
              </a:rPr>
              <a:t>Les repères de progressivité</a:t>
            </a:r>
          </a:p>
        </p:txBody>
      </p:sp>
    </p:spTree>
    <p:extLst>
      <p:ext uri="{BB962C8B-B14F-4D97-AF65-F5344CB8AC3E}">
        <p14:creationId xmlns:p14="http://schemas.microsoft.com/office/powerpoint/2010/main" val="127061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A90F7D7-2839-45BA-AC17-8C28E0B3719B}"/>
              </a:ext>
            </a:extLst>
          </p:cNvPr>
          <p:cNvPicPr>
            <a:picLocks noChangeAspect="1"/>
          </p:cNvPicPr>
          <p:nvPr/>
        </p:nvPicPr>
        <p:blipFill>
          <a:blip r:embed="rId2"/>
          <a:stretch>
            <a:fillRect/>
          </a:stretch>
        </p:blipFill>
        <p:spPr>
          <a:xfrm>
            <a:off x="640898" y="2134717"/>
            <a:ext cx="10910204" cy="1551018"/>
          </a:xfrm>
          <a:prstGeom prst="rect">
            <a:avLst/>
          </a:prstGeom>
          <a:solidFill>
            <a:srgbClr val="FFC000"/>
          </a:solidFill>
        </p:spPr>
      </p:pic>
    </p:spTree>
    <p:extLst>
      <p:ext uri="{BB962C8B-B14F-4D97-AF65-F5344CB8AC3E}">
        <p14:creationId xmlns:p14="http://schemas.microsoft.com/office/powerpoint/2010/main" val="194876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D77D2-F647-48CF-8204-0CC07B597D5F}"/>
              </a:ext>
            </a:extLst>
          </p:cNvPr>
          <p:cNvSpPr>
            <a:spLocks noGrp="1"/>
          </p:cNvSpPr>
          <p:nvPr>
            <p:ph type="title"/>
          </p:nvPr>
        </p:nvSpPr>
        <p:spPr>
          <a:xfrm>
            <a:off x="913773" y="227701"/>
            <a:ext cx="10364452" cy="1605094"/>
          </a:xfrm>
        </p:spPr>
        <p:txBody>
          <a:bodyPr>
            <a:normAutofit fontScale="90000"/>
          </a:bodyPr>
          <a:lstStyle/>
          <a:p>
            <a:r>
              <a:rPr lang="fr-FR" dirty="0">
                <a:solidFill>
                  <a:srgbClr val="FF0000"/>
                </a:solidFill>
              </a:rPr>
              <a:t>Ecrire et rédiger :</a:t>
            </a:r>
            <a:br>
              <a:rPr lang="fr-FR" dirty="0">
                <a:solidFill>
                  <a:srgbClr val="FF0000"/>
                </a:solidFill>
              </a:rPr>
            </a:br>
            <a:r>
              <a:rPr lang="fr-FR" dirty="0">
                <a:solidFill>
                  <a:srgbClr val="FF0000"/>
                </a:solidFill>
              </a:rPr>
              <a:t> </a:t>
            </a:r>
            <a:r>
              <a:rPr lang="fr-FR" sz="2200" dirty="0">
                <a:solidFill>
                  <a:srgbClr val="FF0000"/>
                </a:solidFill>
              </a:rPr>
              <a:t>comment guides les élèves dans leurs apprentissages ? </a:t>
            </a:r>
            <a:r>
              <a:rPr lang="fr-FR" dirty="0">
                <a:solidFill>
                  <a:srgbClr val="FF0000"/>
                </a:solidFill>
              </a:rPr>
              <a:t/>
            </a:r>
            <a:br>
              <a:rPr lang="fr-FR" dirty="0">
                <a:solidFill>
                  <a:srgbClr val="FF0000"/>
                </a:solidFill>
              </a:rPr>
            </a:br>
            <a:r>
              <a:rPr lang="fr-FR" dirty="0">
                <a:solidFill>
                  <a:srgbClr val="FF0000"/>
                </a:solidFill>
              </a:rPr>
              <a:t> Les recommandations du jury </a:t>
            </a:r>
            <a:br>
              <a:rPr lang="fr-FR" dirty="0">
                <a:solidFill>
                  <a:srgbClr val="FF0000"/>
                </a:solidFill>
              </a:rPr>
            </a:br>
            <a:r>
              <a:rPr lang="fr-FR" dirty="0">
                <a:solidFill>
                  <a:srgbClr val="FF0000"/>
                </a:solidFill>
              </a:rPr>
              <a:t>de la conférence du consensus de 2018</a:t>
            </a:r>
          </a:p>
        </p:txBody>
      </p:sp>
      <p:sp>
        <p:nvSpPr>
          <p:cNvPr id="3" name="Espace réservé du texte 2">
            <a:extLst>
              <a:ext uri="{FF2B5EF4-FFF2-40B4-BE49-F238E27FC236}">
                <a16:creationId xmlns:a16="http://schemas.microsoft.com/office/drawing/2014/main" id="{E6CB99A7-89A4-428F-9FCD-C04614BABC78}"/>
              </a:ext>
            </a:extLst>
          </p:cNvPr>
          <p:cNvSpPr>
            <a:spLocks noGrp="1"/>
          </p:cNvSpPr>
          <p:nvPr>
            <p:ph type="body" idx="1"/>
          </p:nvPr>
        </p:nvSpPr>
        <p:spPr>
          <a:xfrm>
            <a:off x="320151" y="3157367"/>
            <a:ext cx="3298976" cy="971291"/>
          </a:xfrm>
        </p:spPr>
        <p:txBody>
          <a:bodyPr/>
          <a:lstStyle/>
          <a:p>
            <a:r>
              <a:rPr lang="fr-FR" sz="1800" cap="none" dirty="0"/>
              <a:t>Favoriser la collaboration entre élèves pour les activités liées à l’écrit</a:t>
            </a:r>
          </a:p>
        </p:txBody>
      </p:sp>
      <p:sp>
        <p:nvSpPr>
          <p:cNvPr id="4" name="Espace réservé du texte 3">
            <a:extLst>
              <a:ext uri="{FF2B5EF4-FFF2-40B4-BE49-F238E27FC236}">
                <a16:creationId xmlns:a16="http://schemas.microsoft.com/office/drawing/2014/main" id="{F3B073A0-0883-4FE3-8F6D-0C17FCA91A0B}"/>
              </a:ext>
            </a:extLst>
          </p:cNvPr>
          <p:cNvSpPr>
            <a:spLocks noGrp="1"/>
          </p:cNvSpPr>
          <p:nvPr>
            <p:ph type="body" sz="half" idx="15"/>
          </p:nvPr>
        </p:nvSpPr>
        <p:spPr>
          <a:xfrm>
            <a:off x="320151" y="5225151"/>
            <a:ext cx="3298976" cy="813263"/>
          </a:xfrm>
        </p:spPr>
        <p:txBody>
          <a:bodyPr>
            <a:normAutofit/>
          </a:bodyPr>
          <a:lstStyle/>
          <a:p>
            <a:r>
              <a:rPr lang="fr-FR" sz="1800" cap="none" dirty="0"/>
              <a:t>Sensibiliser les élèves à la variété des textes </a:t>
            </a:r>
          </a:p>
        </p:txBody>
      </p:sp>
      <p:sp>
        <p:nvSpPr>
          <p:cNvPr id="5" name="Espace réservé du texte 4">
            <a:extLst>
              <a:ext uri="{FF2B5EF4-FFF2-40B4-BE49-F238E27FC236}">
                <a16:creationId xmlns:a16="http://schemas.microsoft.com/office/drawing/2014/main" id="{7D0DD8EC-63F7-4956-97C3-BD11E12271CB}"/>
              </a:ext>
            </a:extLst>
          </p:cNvPr>
          <p:cNvSpPr>
            <a:spLocks noGrp="1"/>
          </p:cNvSpPr>
          <p:nvPr>
            <p:ph type="body" sz="quarter" idx="3"/>
          </p:nvPr>
        </p:nvSpPr>
        <p:spPr>
          <a:xfrm>
            <a:off x="4450238" y="3245813"/>
            <a:ext cx="3291521" cy="1160042"/>
          </a:xfrm>
        </p:spPr>
        <p:txBody>
          <a:bodyPr/>
          <a:lstStyle/>
          <a:p>
            <a:r>
              <a:rPr lang="fr-FR" sz="1800" cap="none" dirty="0"/>
              <a:t>Equilibrer et articuler l’enseignement de la production de textes avec l’étude de la langue</a:t>
            </a:r>
          </a:p>
        </p:txBody>
      </p:sp>
      <p:sp>
        <p:nvSpPr>
          <p:cNvPr id="6" name="Espace réservé du texte 5">
            <a:extLst>
              <a:ext uri="{FF2B5EF4-FFF2-40B4-BE49-F238E27FC236}">
                <a16:creationId xmlns:a16="http://schemas.microsoft.com/office/drawing/2014/main" id="{BC029CE0-4FD5-4AC6-BEA5-3BF9B3CE55DA}"/>
              </a:ext>
            </a:extLst>
          </p:cNvPr>
          <p:cNvSpPr>
            <a:spLocks noGrp="1"/>
          </p:cNvSpPr>
          <p:nvPr>
            <p:ph type="body" sz="half" idx="16"/>
          </p:nvPr>
        </p:nvSpPr>
        <p:spPr>
          <a:xfrm>
            <a:off x="8401761" y="5403478"/>
            <a:ext cx="3303351" cy="971291"/>
          </a:xfrm>
        </p:spPr>
        <p:txBody>
          <a:bodyPr>
            <a:normAutofit/>
          </a:bodyPr>
          <a:lstStyle/>
          <a:p>
            <a:r>
              <a:rPr lang="fr-FR" sz="1800" cap="none" dirty="0"/>
              <a:t>Articuler l’apprentissage de l’écriture avec celui de la lecture</a:t>
            </a:r>
          </a:p>
        </p:txBody>
      </p:sp>
      <p:sp>
        <p:nvSpPr>
          <p:cNvPr id="7" name="Espace réservé du texte 6">
            <a:extLst>
              <a:ext uri="{FF2B5EF4-FFF2-40B4-BE49-F238E27FC236}">
                <a16:creationId xmlns:a16="http://schemas.microsoft.com/office/drawing/2014/main" id="{BA55EF18-436A-40D4-B4F6-FF6CF3CB9790}"/>
              </a:ext>
            </a:extLst>
          </p:cNvPr>
          <p:cNvSpPr>
            <a:spLocks noGrp="1"/>
          </p:cNvSpPr>
          <p:nvPr>
            <p:ph type="body" sz="quarter" idx="13"/>
          </p:nvPr>
        </p:nvSpPr>
        <p:spPr>
          <a:xfrm>
            <a:off x="8566921" y="3287730"/>
            <a:ext cx="3304928" cy="1321923"/>
          </a:xfrm>
        </p:spPr>
        <p:txBody>
          <a:bodyPr/>
          <a:lstStyle/>
          <a:p>
            <a:r>
              <a:rPr lang="fr-FR" sz="1800" cap="none" dirty="0"/>
              <a:t>Articuler les apprentissages scolaires avec les pratiques d’écriture des élèves hors de la classe + s’appuyer sur les écrits personnels des élèves</a:t>
            </a:r>
          </a:p>
        </p:txBody>
      </p:sp>
      <p:sp>
        <p:nvSpPr>
          <p:cNvPr id="8" name="Espace réservé du texte 7">
            <a:extLst>
              <a:ext uri="{FF2B5EF4-FFF2-40B4-BE49-F238E27FC236}">
                <a16:creationId xmlns:a16="http://schemas.microsoft.com/office/drawing/2014/main" id="{3442E0F0-972A-472B-A71E-3AB1D7A0E0E4}"/>
              </a:ext>
            </a:extLst>
          </p:cNvPr>
          <p:cNvSpPr>
            <a:spLocks noGrp="1"/>
          </p:cNvSpPr>
          <p:nvPr>
            <p:ph type="body" sz="half" idx="17"/>
          </p:nvPr>
        </p:nvSpPr>
        <p:spPr>
          <a:xfrm>
            <a:off x="4436831" y="5086577"/>
            <a:ext cx="3304928" cy="1605094"/>
          </a:xfrm>
        </p:spPr>
        <p:txBody>
          <a:bodyPr>
            <a:noAutofit/>
          </a:bodyPr>
          <a:lstStyle/>
          <a:p>
            <a:r>
              <a:rPr lang="fr-FR" sz="1800" cap="none" dirty="0"/>
              <a:t>Assurer une progression des apprentissages dans la classe,</a:t>
            </a:r>
          </a:p>
          <a:p>
            <a:r>
              <a:rPr lang="fr-FR" sz="1800" cap="none" dirty="0"/>
              <a:t>Continuité entre les cycles et au sein des cycles</a:t>
            </a:r>
          </a:p>
        </p:txBody>
      </p:sp>
      <p:sp>
        <p:nvSpPr>
          <p:cNvPr id="9" name="Rectangle 8">
            <a:extLst>
              <a:ext uri="{FF2B5EF4-FFF2-40B4-BE49-F238E27FC236}">
                <a16:creationId xmlns:a16="http://schemas.microsoft.com/office/drawing/2014/main" id="{24A522B1-6E6C-4F99-BF9F-7F60554FD023}"/>
              </a:ext>
            </a:extLst>
          </p:cNvPr>
          <p:cNvSpPr/>
          <p:nvPr/>
        </p:nvSpPr>
        <p:spPr>
          <a:xfrm>
            <a:off x="2526270" y="2108837"/>
            <a:ext cx="6776535" cy="923330"/>
          </a:xfrm>
          <a:prstGeom prst="rect">
            <a:avLst/>
          </a:prstGeom>
          <a:noFill/>
        </p:spPr>
        <p:txBody>
          <a:bodyPr wrap="none" lIns="91440" tIns="45720" rIns="91440" bIns="45720">
            <a:spAutoFit/>
          </a:bodyPr>
          <a:lstStyle/>
          <a:p>
            <a:pPr algn="ctr"/>
            <a:r>
              <a:rPr lang="fr-FR"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principes généraux</a:t>
            </a:r>
            <a:endParaRPr lang="fr-FR"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95318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3066131" y="3225222"/>
            <a:ext cx="5810583" cy="1061908"/>
          </a:xfrm>
          <a:ln w="28575">
            <a:solidFill>
              <a:schemeClr val="tx1"/>
            </a:solidFill>
          </a:ln>
        </p:spPr>
        <p:txBody>
          <a:bodyPr/>
          <a:lstStyle/>
          <a:p>
            <a:pPr marL="0" indent="0">
              <a:buNone/>
            </a:pPr>
            <a:r>
              <a:rPr lang="fr-FR" sz="4400" dirty="0"/>
              <a:t>Commencer à écrire</a:t>
            </a:r>
          </a:p>
        </p:txBody>
      </p:sp>
    </p:spTree>
    <p:extLst>
      <p:ext uri="{BB962C8B-B14F-4D97-AF65-F5344CB8AC3E}">
        <p14:creationId xmlns:p14="http://schemas.microsoft.com/office/powerpoint/2010/main" val="75470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3009860" y="2367092"/>
            <a:ext cx="5810583" cy="1061908"/>
          </a:xfrm>
          <a:ln w="28575">
            <a:solidFill>
              <a:schemeClr val="tx1"/>
            </a:solidFill>
          </a:ln>
        </p:spPr>
        <p:txBody>
          <a:bodyPr/>
          <a:lstStyle/>
          <a:p>
            <a:pPr marL="0" indent="0">
              <a:buNone/>
            </a:pPr>
            <a:r>
              <a:rPr lang="fr-FR" sz="4400" dirty="0"/>
              <a:t>Se préparer à rédiger</a:t>
            </a:r>
          </a:p>
        </p:txBody>
      </p:sp>
      <p:sp>
        <p:nvSpPr>
          <p:cNvPr id="4" name="ZoneTexte 3">
            <a:extLst>
              <a:ext uri="{FF2B5EF4-FFF2-40B4-BE49-F238E27FC236}">
                <a16:creationId xmlns:a16="http://schemas.microsoft.com/office/drawing/2014/main" id="{989DDC7E-5AEF-4D22-863F-582EC3C2CEC4}"/>
              </a:ext>
            </a:extLst>
          </p:cNvPr>
          <p:cNvSpPr txBox="1"/>
          <p:nvPr/>
        </p:nvSpPr>
        <p:spPr>
          <a:xfrm>
            <a:off x="4248443" y="3910818"/>
            <a:ext cx="2349305" cy="923330"/>
          </a:xfrm>
          <a:prstGeom prst="rect">
            <a:avLst/>
          </a:prstGeom>
          <a:solidFill>
            <a:schemeClr val="bg1"/>
          </a:solidFill>
        </p:spPr>
        <p:txBody>
          <a:bodyPr wrap="square" rtlCol="0">
            <a:spAutoFit/>
          </a:bodyPr>
          <a:lstStyle/>
          <a:p>
            <a:r>
              <a:rPr lang="fr-FR" dirty="0"/>
              <a:t>Favoriser les échanges entre les élèves sur les éléments de leur projet</a:t>
            </a:r>
          </a:p>
        </p:txBody>
      </p:sp>
      <p:sp>
        <p:nvSpPr>
          <p:cNvPr id="5" name="ZoneTexte 4">
            <a:extLst>
              <a:ext uri="{FF2B5EF4-FFF2-40B4-BE49-F238E27FC236}">
                <a16:creationId xmlns:a16="http://schemas.microsoft.com/office/drawing/2014/main" id="{2B16B980-D570-43B1-B116-044A0B247B0F}"/>
              </a:ext>
            </a:extLst>
          </p:cNvPr>
          <p:cNvSpPr txBox="1"/>
          <p:nvPr/>
        </p:nvSpPr>
        <p:spPr>
          <a:xfrm>
            <a:off x="647115" y="3910818"/>
            <a:ext cx="3024554" cy="1200329"/>
          </a:xfrm>
          <a:prstGeom prst="rect">
            <a:avLst/>
          </a:prstGeom>
          <a:solidFill>
            <a:schemeClr val="bg1"/>
          </a:solidFill>
        </p:spPr>
        <p:txBody>
          <a:bodyPr wrap="square" rtlCol="0">
            <a:spAutoFit/>
          </a:bodyPr>
          <a:lstStyle/>
          <a:p>
            <a:r>
              <a:rPr lang="fr-FR" dirty="0"/>
              <a:t>Utiliser des brouillons, </a:t>
            </a:r>
          </a:p>
          <a:p>
            <a:r>
              <a:rPr lang="fr-FR" dirty="0"/>
              <a:t>Susciter la production de notes diverses, de schémas, de cartes mentales</a:t>
            </a:r>
          </a:p>
        </p:txBody>
      </p:sp>
      <p:sp>
        <p:nvSpPr>
          <p:cNvPr id="6" name="Rectangle 5">
            <a:extLst>
              <a:ext uri="{FF2B5EF4-FFF2-40B4-BE49-F238E27FC236}">
                <a16:creationId xmlns:a16="http://schemas.microsoft.com/office/drawing/2014/main" id="{B1D5E4C5-B540-4FD3-AC5E-FA01319A4459}"/>
              </a:ext>
            </a:extLst>
          </p:cNvPr>
          <p:cNvSpPr/>
          <p:nvPr/>
        </p:nvSpPr>
        <p:spPr>
          <a:xfrm>
            <a:off x="7174522" y="3910818"/>
            <a:ext cx="4740813" cy="646331"/>
          </a:xfrm>
          <a:prstGeom prst="rect">
            <a:avLst/>
          </a:prstGeom>
          <a:solidFill>
            <a:schemeClr val="bg1"/>
          </a:solidFill>
        </p:spPr>
        <p:txBody>
          <a:bodyPr wrap="square">
            <a:spAutoFit/>
          </a:bodyPr>
          <a:lstStyle/>
          <a:p>
            <a:r>
              <a:rPr lang="fr-FR" dirty="0"/>
              <a:t>Accompagner les élèves dans le questionnement et l’enrichissement de leurs textes</a:t>
            </a:r>
          </a:p>
        </p:txBody>
      </p:sp>
      <p:sp>
        <p:nvSpPr>
          <p:cNvPr id="7" name="Rectangle 6">
            <a:extLst>
              <a:ext uri="{FF2B5EF4-FFF2-40B4-BE49-F238E27FC236}">
                <a16:creationId xmlns:a16="http://schemas.microsoft.com/office/drawing/2014/main" id="{F364CB7B-6D62-4265-9A14-77ED0E7F705B}"/>
              </a:ext>
            </a:extLst>
          </p:cNvPr>
          <p:cNvSpPr/>
          <p:nvPr/>
        </p:nvSpPr>
        <p:spPr>
          <a:xfrm>
            <a:off x="647115" y="5485452"/>
            <a:ext cx="2743199" cy="1200329"/>
          </a:xfrm>
          <a:prstGeom prst="rect">
            <a:avLst/>
          </a:prstGeom>
          <a:solidFill>
            <a:schemeClr val="bg1"/>
          </a:solidFill>
        </p:spPr>
        <p:txBody>
          <a:bodyPr wrap="square">
            <a:spAutoFit/>
          </a:bodyPr>
          <a:lstStyle/>
          <a:p>
            <a:r>
              <a:rPr lang="fr-FR" dirty="0"/>
              <a:t>Accorder une place importante aux activités d’entraînement et à la production d’écrits</a:t>
            </a:r>
          </a:p>
        </p:txBody>
      </p:sp>
      <p:sp>
        <p:nvSpPr>
          <p:cNvPr id="8" name="Rectangle 7">
            <a:extLst>
              <a:ext uri="{FF2B5EF4-FFF2-40B4-BE49-F238E27FC236}">
                <a16:creationId xmlns:a16="http://schemas.microsoft.com/office/drawing/2014/main" id="{49F2D7F5-3F39-4E56-A38B-6D73C770845D}"/>
              </a:ext>
            </a:extLst>
          </p:cNvPr>
          <p:cNvSpPr/>
          <p:nvPr/>
        </p:nvSpPr>
        <p:spPr>
          <a:xfrm>
            <a:off x="4051495" y="5485452"/>
            <a:ext cx="2743199" cy="1200329"/>
          </a:xfrm>
          <a:prstGeom prst="rect">
            <a:avLst/>
          </a:prstGeom>
          <a:solidFill>
            <a:schemeClr val="bg1"/>
          </a:solidFill>
        </p:spPr>
        <p:txBody>
          <a:bodyPr wrap="square">
            <a:spAutoFit/>
          </a:bodyPr>
          <a:lstStyle/>
          <a:p>
            <a:r>
              <a:rPr lang="fr-FR" dirty="0"/>
              <a:t>Proposer des activités de préparation à la production écrite comme le brouillon: ECRIT DE TRAVAIL</a:t>
            </a:r>
          </a:p>
        </p:txBody>
      </p:sp>
      <p:sp>
        <p:nvSpPr>
          <p:cNvPr id="9" name="Rectangle 8">
            <a:extLst>
              <a:ext uri="{FF2B5EF4-FFF2-40B4-BE49-F238E27FC236}">
                <a16:creationId xmlns:a16="http://schemas.microsoft.com/office/drawing/2014/main" id="{7772E78D-7C48-44E3-8CBF-FF216C89E601}"/>
              </a:ext>
            </a:extLst>
          </p:cNvPr>
          <p:cNvSpPr/>
          <p:nvPr/>
        </p:nvSpPr>
        <p:spPr>
          <a:xfrm>
            <a:off x="7155766" y="5485452"/>
            <a:ext cx="4122460" cy="646331"/>
          </a:xfrm>
          <a:prstGeom prst="rect">
            <a:avLst/>
          </a:prstGeom>
          <a:solidFill>
            <a:schemeClr val="bg1"/>
          </a:solidFill>
        </p:spPr>
        <p:txBody>
          <a:bodyPr wrap="square">
            <a:spAutoFit/>
          </a:bodyPr>
          <a:lstStyle/>
          <a:p>
            <a:r>
              <a:rPr lang="fr-FR" dirty="0"/>
              <a:t>Acculturer les élèves à la variété des écrits dans les différentes disciplines</a:t>
            </a:r>
          </a:p>
        </p:txBody>
      </p:sp>
    </p:spTree>
    <p:extLst>
      <p:ext uri="{BB962C8B-B14F-4D97-AF65-F5344CB8AC3E}">
        <p14:creationId xmlns:p14="http://schemas.microsoft.com/office/powerpoint/2010/main" val="78083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6333C-4F13-40CF-93C3-1B65C2339209}"/>
              </a:ext>
            </a:extLst>
          </p:cNvPr>
          <p:cNvSpPr>
            <a:spLocks noGrp="1"/>
          </p:cNvSpPr>
          <p:nvPr>
            <p:ph type="title"/>
          </p:nvPr>
        </p:nvSpPr>
        <p:spPr/>
        <p:txBody>
          <a:bodyPr>
            <a:normAutofit fontScale="90000"/>
          </a:bodyPr>
          <a:lstStyle/>
          <a:p>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recommandations détaillées </a:t>
            </a:r>
            <a:b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fr-FR" sz="5400"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 6 axes :</a:t>
            </a:r>
            <a: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fr-FR" b="1"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endParaRPr lang="fr-FR" dirty="0"/>
          </a:p>
        </p:txBody>
      </p:sp>
      <p:sp>
        <p:nvSpPr>
          <p:cNvPr id="3" name="Espace réservé du contenu 2">
            <a:extLst>
              <a:ext uri="{FF2B5EF4-FFF2-40B4-BE49-F238E27FC236}">
                <a16:creationId xmlns:a16="http://schemas.microsoft.com/office/drawing/2014/main" id="{E3DF866D-81BA-4100-9FF9-86F2EC6B8DBA}"/>
              </a:ext>
            </a:extLst>
          </p:cNvPr>
          <p:cNvSpPr>
            <a:spLocks noGrp="1"/>
          </p:cNvSpPr>
          <p:nvPr>
            <p:ph sz="quarter" idx="13"/>
          </p:nvPr>
        </p:nvSpPr>
        <p:spPr>
          <a:xfrm>
            <a:off x="759030" y="1959128"/>
            <a:ext cx="10884955" cy="1135763"/>
          </a:xfrm>
          <a:ln w="28575">
            <a:solidFill>
              <a:schemeClr val="tx1"/>
            </a:solidFill>
          </a:ln>
        </p:spPr>
        <p:txBody>
          <a:bodyPr>
            <a:normAutofit/>
          </a:bodyPr>
          <a:lstStyle/>
          <a:p>
            <a:pPr marL="0" indent="0" algn="ctr">
              <a:buNone/>
            </a:pPr>
            <a:r>
              <a:rPr lang="fr-FR" sz="4400" dirty="0"/>
              <a:t>Produire des textes=Activité complexe</a:t>
            </a:r>
          </a:p>
        </p:txBody>
      </p:sp>
      <p:sp>
        <p:nvSpPr>
          <p:cNvPr id="4" name="Rectangle 3">
            <a:extLst>
              <a:ext uri="{FF2B5EF4-FFF2-40B4-BE49-F238E27FC236}">
                <a16:creationId xmlns:a16="http://schemas.microsoft.com/office/drawing/2014/main" id="{8D7A3CDD-27AC-444E-9DF3-4C8761BA685B}"/>
              </a:ext>
            </a:extLst>
          </p:cNvPr>
          <p:cNvSpPr/>
          <p:nvPr/>
        </p:nvSpPr>
        <p:spPr>
          <a:xfrm>
            <a:off x="6686602" y="4721327"/>
            <a:ext cx="3559755" cy="369332"/>
          </a:xfrm>
          <a:prstGeom prst="rect">
            <a:avLst/>
          </a:prstGeom>
          <a:solidFill>
            <a:schemeClr val="bg1"/>
          </a:solidFill>
        </p:spPr>
        <p:txBody>
          <a:bodyPr wrap="square">
            <a:spAutoFit/>
          </a:bodyPr>
          <a:lstStyle/>
          <a:p>
            <a:r>
              <a:rPr lang="fr-FR" dirty="0"/>
              <a:t>Multiplier les activités à partir du CP</a:t>
            </a:r>
          </a:p>
        </p:txBody>
      </p:sp>
      <p:sp>
        <p:nvSpPr>
          <p:cNvPr id="5" name="Rectangle 4">
            <a:extLst>
              <a:ext uri="{FF2B5EF4-FFF2-40B4-BE49-F238E27FC236}">
                <a16:creationId xmlns:a16="http://schemas.microsoft.com/office/drawing/2014/main" id="{670853C8-85A8-433F-87D6-DBB5B62C97C9}"/>
              </a:ext>
            </a:extLst>
          </p:cNvPr>
          <p:cNvSpPr/>
          <p:nvPr/>
        </p:nvSpPr>
        <p:spPr>
          <a:xfrm>
            <a:off x="294166" y="5444434"/>
            <a:ext cx="4066190" cy="369332"/>
          </a:xfrm>
          <a:prstGeom prst="rect">
            <a:avLst/>
          </a:prstGeom>
          <a:solidFill>
            <a:schemeClr val="bg1"/>
          </a:solidFill>
        </p:spPr>
        <p:txBody>
          <a:bodyPr wrap="square">
            <a:spAutoFit/>
          </a:bodyPr>
          <a:lstStyle/>
          <a:p>
            <a:r>
              <a:rPr lang="fr-FR" dirty="0"/>
              <a:t>Travailler l’écrit dans toutes les disciplines</a:t>
            </a:r>
          </a:p>
        </p:txBody>
      </p:sp>
      <p:sp>
        <p:nvSpPr>
          <p:cNvPr id="6" name="Rectangle 5">
            <a:extLst>
              <a:ext uri="{FF2B5EF4-FFF2-40B4-BE49-F238E27FC236}">
                <a16:creationId xmlns:a16="http://schemas.microsoft.com/office/drawing/2014/main" id="{B8B9D393-617F-4884-8364-D08CB00CF8B9}"/>
              </a:ext>
            </a:extLst>
          </p:cNvPr>
          <p:cNvSpPr/>
          <p:nvPr/>
        </p:nvSpPr>
        <p:spPr>
          <a:xfrm>
            <a:off x="1326665" y="4721327"/>
            <a:ext cx="3869242" cy="369332"/>
          </a:xfrm>
          <a:prstGeom prst="rect">
            <a:avLst/>
          </a:prstGeom>
          <a:solidFill>
            <a:schemeClr val="bg1"/>
          </a:solidFill>
        </p:spPr>
        <p:txBody>
          <a:bodyPr wrap="square">
            <a:spAutoFit/>
          </a:bodyPr>
          <a:lstStyle/>
          <a:p>
            <a:r>
              <a:rPr lang="fr-FR" dirty="0"/>
              <a:t>Favoriser la collaboration entre élèves</a:t>
            </a:r>
          </a:p>
        </p:txBody>
      </p:sp>
      <p:sp>
        <p:nvSpPr>
          <p:cNvPr id="7" name="Rectangle 6">
            <a:extLst>
              <a:ext uri="{FF2B5EF4-FFF2-40B4-BE49-F238E27FC236}">
                <a16:creationId xmlns:a16="http://schemas.microsoft.com/office/drawing/2014/main" id="{370D8D9C-D54C-4604-9492-082C70BDF7A4}"/>
              </a:ext>
            </a:extLst>
          </p:cNvPr>
          <p:cNvSpPr/>
          <p:nvPr/>
        </p:nvSpPr>
        <p:spPr>
          <a:xfrm>
            <a:off x="913775" y="6141208"/>
            <a:ext cx="7681588" cy="369332"/>
          </a:xfrm>
          <a:prstGeom prst="rect">
            <a:avLst/>
          </a:prstGeom>
          <a:solidFill>
            <a:schemeClr val="bg1"/>
          </a:solidFill>
        </p:spPr>
        <p:txBody>
          <a:bodyPr wrap="square">
            <a:spAutoFit/>
          </a:bodyPr>
          <a:lstStyle/>
          <a:p>
            <a:r>
              <a:rPr lang="fr-FR" dirty="0"/>
              <a:t>Considérer l’écrit comme un outil pour construire sa pensée et ses apprentissages</a:t>
            </a:r>
          </a:p>
        </p:txBody>
      </p:sp>
      <p:sp>
        <p:nvSpPr>
          <p:cNvPr id="8" name="Rectangle 7">
            <a:extLst>
              <a:ext uri="{FF2B5EF4-FFF2-40B4-BE49-F238E27FC236}">
                <a16:creationId xmlns:a16="http://schemas.microsoft.com/office/drawing/2014/main" id="{3C74EE23-B936-4BBD-946F-CB29DE99CB00}"/>
              </a:ext>
            </a:extLst>
          </p:cNvPr>
          <p:cNvSpPr/>
          <p:nvPr/>
        </p:nvSpPr>
        <p:spPr>
          <a:xfrm>
            <a:off x="4873828" y="5418101"/>
            <a:ext cx="6654644" cy="369332"/>
          </a:xfrm>
          <a:prstGeom prst="rect">
            <a:avLst/>
          </a:prstGeom>
          <a:solidFill>
            <a:schemeClr val="bg1"/>
          </a:solidFill>
        </p:spPr>
        <p:txBody>
          <a:bodyPr wrap="square">
            <a:spAutoFit/>
          </a:bodyPr>
          <a:lstStyle/>
          <a:p>
            <a:r>
              <a:rPr lang="fr-FR" dirty="0"/>
              <a:t>Accompagner les élèves dans la révision de leurs productions d’écrits</a:t>
            </a:r>
          </a:p>
        </p:txBody>
      </p:sp>
      <p:sp>
        <p:nvSpPr>
          <p:cNvPr id="10" name="ZoneTexte 9">
            <a:extLst>
              <a:ext uri="{FF2B5EF4-FFF2-40B4-BE49-F238E27FC236}">
                <a16:creationId xmlns:a16="http://schemas.microsoft.com/office/drawing/2014/main" id="{EFF27E92-C6D4-449F-A8BE-44CAE522C822}"/>
              </a:ext>
            </a:extLst>
          </p:cNvPr>
          <p:cNvSpPr txBox="1"/>
          <p:nvPr/>
        </p:nvSpPr>
        <p:spPr>
          <a:xfrm>
            <a:off x="3004625" y="3127555"/>
            <a:ext cx="6182749" cy="1477328"/>
          </a:xfrm>
          <a:prstGeom prst="rect">
            <a:avLst/>
          </a:prstGeom>
          <a:noFill/>
        </p:spPr>
        <p:txBody>
          <a:bodyPr wrap="square" rtlCol="0">
            <a:spAutoFit/>
          </a:bodyPr>
          <a:lstStyle/>
          <a:p>
            <a:pPr algn="ctr"/>
            <a:r>
              <a:rPr lang="fr-FR" u="sng" dirty="0"/>
              <a:t>Mise en œuvre coordonnée de divers processus :</a:t>
            </a:r>
          </a:p>
          <a:p>
            <a:pPr algn="ctr"/>
            <a:r>
              <a:rPr lang="fr-FR" dirty="0"/>
              <a:t>Elaboration du contenu (récupération, organisation d’informations)</a:t>
            </a:r>
          </a:p>
          <a:p>
            <a:pPr algn="ctr"/>
            <a:r>
              <a:rPr lang="fr-FR" dirty="0"/>
              <a:t>Choix des formes linguistiques adaptées</a:t>
            </a:r>
          </a:p>
          <a:p>
            <a:pPr algn="ctr"/>
            <a:r>
              <a:rPr lang="fr-FR" dirty="0"/>
              <a:t>Déclenchement du geste moteur</a:t>
            </a:r>
          </a:p>
          <a:p>
            <a:pPr algn="ctr"/>
            <a:r>
              <a:rPr lang="fr-FR" dirty="0"/>
              <a:t>Relecture</a:t>
            </a:r>
          </a:p>
        </p:txBody>
      </p:sp>
    </p:spTree>
    <p:extLst>
      <p:ext uri="{BB962C8B-B14F-4D97-AF65-F5344CB8AC3E}">
        <p14:creationId xmlns:p14="http://schemas.microsoft.com/office/powerpoint/2010/main" val="392522141"/>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ppt ecriture</Template>
  <TotalTime>1</TotalTime>
  <Words>908</Words>
  <Application>Microsoft Office PowerPoint</Application>
  <PresentationFormat>Grand écran</PresentationFormat>
  <Paragraphs>142</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Symbol</vt:lpstr>
      <vt:lpstr>Times New Roman</vt:lpstr>
      <vt:lpstr>Tw Cen MT</vt:lpstr>
      <vt:lpstr>Wingdings</vt:lpstr>
      <vt:lpstr>Ronds dans l’eau</vt:lpstr>
      <vt:lpstr>²   L’ecriture au cycle 3  Mercredi 12 juin 2019  </vt:lpstr>
      <vt:lpstr>Programmes  BO n°30  du  26 juillet 2018  Les attendus de fin de cycle </vt:lpstr>
      <vt:lpstr>Présentation PowerPoint</vt:lpstr>
      <vt:lpstr> Eduscol :  Les  attendus de fin d’année Les repères de progressivité</vt:lpstr>
      <vt:lpstr>Présentation PowerPoint</vt:lpstr>
      <vt:lpstr>Ecrire et rédiger :  comment guides les élèves dans leurs apprentissages ?   Les recommandations du jury  de la conférence du consensus de 2018</vt:lpstr>
      <vt:lpstr>Les recommandations détaillées  en 6 axes : </vt:lpstr>
      <vt:lpstr>Les recommandations détaillées  en 6 axes : </vt:lpstr>
      <vt:lpstr>Les recommandations détaillées  en 6 axes : </vt:lpstr>
      <vt:lpstr>Les recommandations détaillées  en 6 axes : </vt:lpstr>
      <vt:lpstr>Les recommandations détaillées  en 6 axes : </vt:lpstr>
      <vt:lpstr>Les recommandations détaillées  en 6 axes : </vt:lpstr>
      <vt:lpstr>La complexité d’une tâche d’écriture</vt:lpstr>
      <vt:lpstr>Présentation PowerPoint</vt:lpstr>
      <vt:lpstr>Des pratiques efficaces pour amener les élèves à rédiger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²   L’ecriture au cycle 3  Mercredi 12 juin 2019  </dc:title>
  <dc:creator>cynth</dc:creator>
  <cp:lastModifiedBy>utilisateur</cp:lastModifiedBy>
  <cp:revision>2</cp:revision>
  <dcterms:created xsi:type="dcterms:W3CDTF">2019-06-18T21:18:42Z</dcterms:created>
  <dcterms:modified xsi:type="dcterms:W3CDTF">2019-06-21T08:10:20Z</dcterms:modified>
</cp:coreProperties>
</file>